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omments/modernComment_253_FE50A82A.xml" ContentType="application/vnd.ms-powerpoint.comments+xml"/>
  <Override PartName="/ppt/notesSlides/notesSlide69.xml" ContentType="application/vnd.openxmlformats-officedocument.presentationml.notesSlide+xml"/>
  <Override PartName="/ppt/comments/modernComment_255_6F640869.xml" ContentType="application/vnd.ms-powerpoint.comment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66" r:id="rId2"/>
    <p:sldId id="424" r:id="rId3"/>
    <p:sldId id="468" r:id="rId4"/>
    <p:sldId id="530" r:id="rId5"/>
    <p:sldId id="531" r:id="rId6"/>
    <p:sldId id="532" r:id="rId7"/>
    <p:sldId id="533" r:id="rId8"/>
    <p:sldId id="534" r:id="rId9"/>
    <p:sldId id="535" r:id="rId10"/>
    <p:sldId id="536" r:id="rId11"/>
    <p:sldId id="537" r:id="rId12"/>
    <p:sldId id="538" r:id="rId13"/>
    <p:sldId id="539" r:id="rId14"/>
    <p:sldId id="541" r:id="rId15"/>
    <p:sldId id="542" r:id="rId16"/>
    <p:sldId id="540" r:id="rId17"/>
    <p:sldId id="543" r:id="rId18"/>
    <p:sldId id="544" r:id="rId19"/>
    <p:sldId id="546" r:id="rId20"/>
    <p:sldId id="545" r:id="rId21"/>
    <p:sldId id="547" r:id="rId22"/>
    <p:sldId id="548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9" r:id="rId33"/>
    <p:sldId id="563" r:id="rId34"/>
    <p:sldId id="560" r:id="rId35"/>
    <p:sldId id="561" r:id="rId36"/>
    <p:sldId id="562" r:id="rId37"/>
    <p:sldId id="564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8" r:id="rId46"/>
    <p:sldId id="573" r:id="rId47"/>
    <p:sldId id="579" r:id="rId48"/>
    <p:sldId id="574" r:id="rId49"/>
    <p:sldId id="580" r:id="rId50"/>
    <p:sldId id="575" r:id="rId51"/>
    <p:sldId id="581" r:id="rId52"/>
    <p:sldId id="576" r:id="rId53"/>
    <p:sldId id="582" r:id="rId54"/>
    <p:sldId id="577" r:id="rId55"/>
    <p:sldId id="596" r:id="rId56"/>
    <p:sldId id="583" r:id="rId57"/>
    <p:sldId id="584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7" r:id="rId70"/>
    <p:sldId id="601" r:id="rId71"/>
    <p:sldId id="603" r:id="rId72"/>
    <p:sldId id="604" r:id="rId73"/>
    <p:sldId id="605" r:id="rId74"/>
    <p:sldId id="606" r:id="rId75"/>
    <p:sldId id="607" r:id="rId76"/>
    <p:sldId id="357" r:id="rId77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5F87E7-4E27-2363-9E2B-88495069C170}" name="Hazem Dewidar" initials="HD" userId="Hazem Dewid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0022"/>
    <a:srgbClr val="000000"/>
    <a:srgbClr val="822433"/>
    <a:srgbClr val="006778"/>
    <a:srgbClr val="0D8BB8"/>
    <a:srgbClr val="F2E8D6"/>
    <a:srgbClr val="6E9AA2"/>
    <a:srgbClr val="0C1C1D"/>
    <a:srgbClr val="0432FF"/>
    <a:srgbClr val="83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4" autoAdjust="0"/>
    <p:restoredTop sz="91634" autoAdjust="0"/>
  </p:normalViewPr>
  <p:slideViewPr>
    <p:cSldViewPr>
      <p:cViewPr varScale="1">
        <p:scale>
          <a:sx n="75" d="100"/>
          <a:sy n="75" d="100"/>
        </p:scale>
        <p:origin x="1507" y="62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Not Disaster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SVC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0.78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8-43C9-B79B-9E8BFCCD382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MLP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0.73</c:v>
                </c:pt>
                <c:pt idx="1">
                  <c:v>0.81</c:v>
                </c:pt>
                <c:pt idx="2">
                  <c:v>0.77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8-43C9-B79B-9E8BFCCD382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0.69</c:v>
                </c:pt>
                <c:pt idx="1">
                  <c:v>0.76</c:v>
                </c:pt>
                <c:pt idx="2">
                  <c:v>0.73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88-43C9-B79B-9E8BFCCD382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0.74</c:v>
                </c:pt>
                <c:pt idx="1">
                  <c:v>0.77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88-43C9-B79B-9E8BFCCD382D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GBT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Foglio1!$F$2:$F$5</c:f>
              <c:numCache>
                <c:formatCode>General</c:formatCode>
                <c:ptCount val="4"/>
                <c:pt idx="0">
                  <c:v>0.73</c:v>
                </c:pt>
                <c:pt idx="1">
                  <c:v>0.75</c:v>
                </c:pt>
                <c:pt idx="2">
                  <c:v>0.74</c:v>
                </c:pt>
                <c:pt idx="3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88-43C9-B79B-9E8BFCCD382D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LR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Foglio1!$G$2:$G$5</c:f>
              <c:numCache>
                <c:formatCode>General</c:formatCode>
                <c:ptCount val="4"/>
                <c:pt idx="0">
                  <c:v>0.77</c:v>
                </c:pt>
                <c:pt idx="1">
                  <c:v>0.79</c:v>
                </c:pt>
                <c:pt idx="2">
                  <c:v>0.78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88-43C9-B79B-9E8BFCCD3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9163183"/>
        <c:axId val="219173743"/>
      </c:barChart>
      <c:catAx>
        <c:axId val="2191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73743"/>
        <c:crosses val="autoZero"/>
        <c:auto val="1"/>
        <c:lblAlgn val="ctr"/>
        <c:lblOffset val="100"/>
        <c:noMultiLvlLbl val="0"/>
      </c:catAx>
      <c:valAx>
        <c:axId val="2191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6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Disaster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SVC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0.78</c:v>
                </c:pt>
                <c:pt idx="1">
                  <c:v>0.75</c:v>
                </c:pt>
                <c:pt idx="2">
                  <c:v>0.77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8-43C9-B79B-9E8BFCCD382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MLP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0.8</c:v>
                </c:pt>
                <c:pt idx="1">
                  <c:v>0.72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8-43C9-B79B-9E8BFCCD382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0.75</c:v>
                </c:pt>
                <c:pt idx="1">
                  <c:v>0.68</c:v>
                </c:pt>
                <c:pt idx="2">
                  <c:v>0.72</c:v>
                </c:pt>
                <c:pt idx="3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88-43C9-B79B-9E8BFCCD382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0.78</c:v>
                </c:pt>
                <c:pt idx="1">
                  <c:v>0.75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88-43C9-B79B-9E8BFCCD382D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GBT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Foglio1!$F$2:$F$5</c:f>
              <c:numCache>
                <c:formatCode>General</c:formatCode>
                <c:ptCount val="4"/>
                <c:pt idx="0">
                  <c:v>0.76</c:v>
                </c:pt>
                <c:pt idx="1">
                  <c:v>0.74</c:v>
                </c:pt>
                <c:pt idx="2">
                  <c:v>0.75</c:v>
                </c:pt>
                <c:pt idx="3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88-43C9-B79B-9E8BFCCD382D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LR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  <c:pt idx="3">
                  <c:v>Accuracy</c:v>
                </c:pt>
              </c:strCache>
            </c:strRef>
          </c:cat>
          <c:val>
            <c:numRef>
              <c:f>Foglio1!$G$2:$G$5</c:f>
              <c:numCache>
                <c:formatCode>General</c:formatCode>
                <c:ptCount val="4"/>
                <c:pt idx="0">
                  <c:v>0.8</c:v>
                </c:pt>
                <c:pt idx="1">
                  <c:v>0.77</c:v>
                </c:pt>
                <c:pt idx="2">
                  <c:v>0.79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88-43C9-B79B-9E8BFCCD3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9163183"/>
        <c:axId val="219173743"/>
      </c:barChart>
      <c:catAx>
        <c:axId val="2191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73743"/>
        <c:crosses val="autoZero"/>
        <c:auto val="1"/>
        <c:lblAlgn val="ctr"/>
        <c:lblOffset val="100"/>
        <c:noMultiLvlLbl val="0"/>
      </c:catAx>
      <c:valAx>
        <c:axId val="2191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16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modernComment_253_FE50A8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4FC7BB-634E-4555-B2AF-447705C27BA4}" authorId="{F65F87E7-4E27-2363-9E2B-88495069C170}" created="2022-10-10T13:22:13.135">
    <pc:sldMkLst xmlns:pc="http://schemas.microsoft.com/office/powerpoint/2013/main/command">
      <pc:docMk/>
      <pc:sldMk cId="1916850405" sldId="465"/>
    </pc:sldMkLst>
    <p188:txBody>
      <a:bodyPr/>
      <a:lstStyle/>
      <a:p>
        <a:r>
          <a:rPr lang="it-IT"/>
          <a:t>Mancano i numeri per fare più effetto</a:t>
        </a:r>
      </a:p>
    </p188:txBody>
  </p188:cm>
</p188:cmLst>
</file>

<file path=ppt/comments/modernComment_255_6F6408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8EDBE2-BF96-48A9-9070-82BFD6744BD4}" authorId="{F65F87E7-4E27-2363-9E2B-88495069C170}" created="2022-10-10T13:22:13.135">
    <pc:sldMkLst xmlns:pc="http://schemas.microsoft.com/office/powerpoint/2013/main/command">
      <pc:docMk/>
      <pc:sldMk cId="1916850405" sldId="465"/>
    </pc:sldMkLst>
    <p188:txBody>
      <a:bodyPr/>
      <a:lstStyle/>
      <a:p>
        <a:r>
          <a:rPr lang="it-IT"/>
          <a:t>Mancano i numeri per fare più effetto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E9C4417-BD2C-40C4-9185-C447426898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D3283CD-503F-471D-A140-CEDF65B47A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7E6EC9B-79A8-4EAB-B9AE-E7FD333C472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4897467-A658-45F6-BA0F-9ADED919F62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50C206F-F05E-4BA2-A137-20DFD83FA88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DD05FDE-D4FB-43B9-B8B1-F9A7931D22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846F36E-E99A-41D5-A7D4-2C4E241E930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4203B4C-9CD5-48B0-B77F-7D80CE6003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AEA28406-7CB8-4F61-92F1-656DF16D9D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C3B9307-0B62-4668-AAB0-8D06726018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39861002-7072-42B8-939B-35EDE88E76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8CFBE1E-E2F6-44B5-8FD1-365FE2B011C3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1A1837E-C184-4B1D-93BC-A5CA59C8AD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6155AB-5AC4-4A44-A88F-B86EED5ABADB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33F7DFC-739C-433E-9E94-CFE8789F3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6B126033-5D0C-4306-8137-DC8B0EB0B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85143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96005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709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61524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57440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29673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2170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76398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753465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55630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33001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82270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0388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48957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237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20892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42142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29885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216128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5823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9051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24034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36356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48514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2642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37323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26698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58390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197572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299659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93143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5083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9407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98436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1074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3503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74073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96687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98246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214023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079718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99249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5999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9657541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878038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73394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70158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2826046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03085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609855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717532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412125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2393738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6852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538332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330558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386571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169473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8112210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450086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420133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08067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86084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452452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45705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14848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70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325833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71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653015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72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674279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73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71334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74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585731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75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6977527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63670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8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54033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9</a:t>
            </a:fld>
            <a:endParaRPr lang="it-IT" altLang="it-IT" sz="1200" dirty="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2019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B5ABF4-70EC-4DB1-A5D9-C5E539ACA5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36B21-5110-49B0-89D7-BC22D21DDFBB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E40C02-0AEB-473C-89F7-6BA449FD9D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E07314-7730-47BB-B014-EB4B5EDFB2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9FA8674-8209-4BA5-8029-A2532D08384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8960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0BEACA-C069-45BF-9C0B-483F43CA17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FA6D9-DA41-4C49-9028-955C120DD271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08EFB26-3020-4D5C-A487-E5C89A850B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8A931B-A500-4FA9-83BB-C0E44A716C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8ACF255-1EA6-4393-AE1A-358A0206ED7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3454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54A235-AD2A-4ECE-B2E1-8F184F8A5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564C3-D37D-412C-A060-D8F9E7462388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618F66-0D30-478E-B3FB-3244D5EEE4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503EFC-BD56-4882-AB8E-19235B01E8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8DB22FA-A7C1-4E43-8DB7-906AB9D362D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11619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ED3C4-B341-4555-A522-550A84D9C5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8116F-6CB5-46F8-9F1B-F2AF966815AB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78B32-F71F-434F-8C1C-6664F54E90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51D7E-B31D-43C5-8098-1B6E5816AD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90E240C-D7BC-4A17-9FEE-FDC39C62D31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1022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E8F318-0319-4954-BC22-70FD86C80B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39585-25FF-403C-A794-91E7D2D31DAE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C2A3C1-DDFA-4EFA-9381-F52E61E577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29ECB4-23C2-4CAD-8C09-2C74F904F4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E15DF8D-4B75-45C4-9DCF-0912EAFB8558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7820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C607C4-D238-43F6-854B-B06D7DB875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9F149-A526-4B32-BA28-4F03355FD055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DFF673-D057-4B8B-9A13-A1BD254D06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E239D6-01E2-4729-AB16-A7B4CC8611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4DB417-DB36-4F0D-BE8F-46D755130E6F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0284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9D90F4-CCC6-43EE-9CCD-E06162E40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F8FF0-EE4F-4D3A-845A-913B66D13051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F766C3-BBC0-4767-971F-5738DD1B7E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F92664-7AAA-4591-AD18-77232810E5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4F4D143-CACD-43CF-8F0A-E10233FFBAA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2205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247D2E-840E-48E5-82FE-BA86F21061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20512-69F4-47FF-8B06-3FB287DD4DEC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C6AE1D-72BE-455B-96F0-C6DF0AB4B2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F0862A-C4A2-453B-84DC-4097A7284C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0EBB0C4-7CFD-49ED-A512-6B979F06C5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3043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B6ADB-4759-4376-A0E1-DB53FC25E8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64400-C379-4BE8-9E21-029B468085FA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5935F-BD26-40F6-8A32-CE8B1463C5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391F21-212A-4CC7-824D-8DA507657F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D927830-F054-4E53-BDAF-A023C6B20DE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8431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6F63C6E-7C09-43BA-9C82-1677B5D7BD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6909C-1CF9-4F7B-81FF-732448497C8E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9AE616B-B06A-49F9-A23B-B7611794A1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FAF3017-2219-4E0F-93BF-6A6E1BEDCD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DDDB45B-27EB-4EDF-B8A1-55B7B0C8512B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7783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5E713A3-C346-401C-8A88-5859C880A1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388F2-23E9-4FE1-9552-5AEFC374A15E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F7E85F2-EA7B-4D1A-88EE-4C28CDD5A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40E22C-1510-4094-91D6-2AA2767820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01BE5810-2BBF-47B5-9236-46F5FAB4712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3252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A68DEF-98F3-4C8A-97D5-5B6FDA9EE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AF73A-B661-46A0-A7CE-76F3CE49F50E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984B517-8513-4F86-8924-782AAA283F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04ED3B1-308E-4E11-9799-D0A4D4F663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9787BB1-7838-43FB-8E58-4E63A3DD0DC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30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3708E-33DD-4C3D-A023-A7E6C3483B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E8F48-85C8-4AE8-9A71-395E48FFF7E9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B368A-C154-44AC-B306-00812245F0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BA636-4405-4CE8-8239-E49885A7E6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8A02533-876A-4E0E-B2EF-A4287E710E2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2688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DC64-31CE-46F1-98C7-FEF060CFF2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8B6CF-8E57-446D-B6B1-33B96599321C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C8AAE-CEFD-4FCA-8D58-BA6B385BD1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E1B12C-9E92-4D46-97E6-68FE9127C6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66DA449-5655-4F19-8CC2-4C1E140812C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355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04A6B349-FBAC-4A80-BF29-06C5514C1B38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667B7514-B466-4B15-A27F-D58E2FDD55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7E1CD1CC-03E9-4B7B-A1B1-0C2ACDA2A3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FCEC2228-C3FF-412F-9E3E-8FD8BD04A3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D8DECC5-CCD1-4830-9D89-3B80CEAF7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EE19AB5-A3A8-44E8-8037-8F9993AD16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6443BA21-7D23-45E3-8D6E-36C3A2076DE5}" type="datetime1">
              <a:rPr lang="it-IT" altLang="it-IT"/>
              <a:pPr>
                <a:defRPr/>
              </a:pPr>
              <a:t>04/06/2023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AB867A-31A9-4E37-A43B-D97EBB9FDD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0E12837-F2B6-429C-8770-EF95CB514C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DBA8033-FE4F-4125-A7E1-671C2A38EF6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data" TargetMode="Externa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data" TargetMode="Externa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nlp-getting-started/dat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3_FE50A82A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5_6F640869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67DC902-A624-4C76-8EAF-751F3DF33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653"/>
            <a:ext cx="9144000" cy="4905375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95D14FC-551C-4056-B734-9753F1705E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1640" y="1038337"/>
            <a:ext cx="6769100" cy="879251"/>
          </a:xfrm>
        </p:spPr>
        <p:txBody>
          <a:bodyPr anchor="t"/>
          <a:lstStyle/>
          <a:p>
            <a:pPr eaLnBrk="1" hangingPunct="1"/>
            <a:r>
              <a:rPr lang="it-IT" altLang="it-IT" sz="3600" dirty="0">
                <a:solidFill>
                  <a:schemeClr val="bg1"/>
                </a:solidFill>
              </a:rPr>
              <a:t>Flag </a:t>
            </a:r>
            <a:r>
              <a:rPr lang="it-IT" altLang="it-IT" sz="3600" dirty="0" err="1">
                <a:solidFill>
                  <a:schemeClr val="bg1"/>
                </a:solidFill>
              </a:rPr>
              <a:t>Disaster</a:t>
            </a:r>
            <a:r>
              <a:rPr lang="it-IT" altLang="it-IT" sz="3600" dirty="0">
                <a:solidFill>
                  <a:schemeClr val="bg1"/>
                </a:solidFill>
              </a:rPr>
              <a:t> Tweets</a:t>
            </a: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2D2EEADD-500C-42BA-9607-BB90380440B8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3284538"/>
            <a:ext cx="9155113" cy="3427412"/>
            <a:chOff x="0" y="2675"/>
            <a:chExt cx="5761" cy="1645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CB42C5A4-4FBC-4C9B-9C84-71F91322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90"/>
              <a:ext cx="5760" cy="1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6" descr="fascia">
              <a:extLst>
                <a:ext uri="{FF2B5EF4-FFF2-40B4-BE49-F238E27FC236}">
                  <a16:creationId xmlns:a16="http://schemas.microsoft.com/office/drawing/2014/main" id="{BE330423-C033-4972-8FA4-097595E47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" y="2675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CasellaDiTesto 2">
            <a:extLst>
              <a:ext uri="{FF2B5EF4-FFF2-40B4-BE49-F238E27FC236}">
                <a16:creationId xmlns:a16="http://schemas.microsoft.com/office/drawing/2014/main" id="{63758B8A-8CEB-444E-A7EB-3F7A50332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3427413"/>
            <a:ext cx="6146800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it-IT" altLang="it-IT" sz="1600" dirty="0">
                <a:latin typeface="+mn-lt"/>
              </a:rPr>
              <a:t>Facoltà di Ingegneria </a:t>
            </a:r>
            <a:r>
              <a:rPr lang="it-IT" altLang="it-IT" sz="1600" dirty="0"/>
              <a:t>dell’informazione, informatica e statistica</a:t>
            </a:r>
          </a:p>
          <a:p>
            <a:pPr eaLnBrk="1" hangingPunct="1"/>
            <a:r>
              <a:rPr lang="it-IT" altLang="it-IT" sz="1600" dirty="0"/>
              <a:t>Corso di Laurea in Informatica</a:t>
            </a:r>
          </a:p>
          <a:p>
            <a:pPr>
              <a:defRPr/>
            </a:pPr>
            <a:endParaRPr lang="it-IT" altLang="it-IT" sz="1600" dirty="0">
              <a:latin typeface="+mn-lt"/>
            </a:endParaRPr>
          </a:p>
        </p:txBody>
      </p:sp>
      <p:sp>
        <p:nvSpPr>
          <p:cNvPr id="4103" name="CasellaDiTesto 4">
            <a:extLst>
              <a:ext uri="{FF2B5EF4-FFF2-40B4-BE49-F238E27FC236}">
                <a16:creationId xmlns:a16="http://schemas.microsoft.com/office/drawing/2014/main" id="{625E1531-1EFA-45A3-97A8-64657F6D0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940" y="5030321"/>
            <a:ext cx="345598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Big Data Computing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16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Hazem Dewidar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Prof. Gabriele Tolomei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1736BA-7D9D-B509-A9F7-5112E4E29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" y="4457342"/>
            <a:ext cx="4665073" cy="1938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classify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a tweet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a </a:t>
            </a:r>
            <a:r>
              <a:rPr lang="it-IT" dirty="0" err="1"/>
              <a:t>disaster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. </a:t>
            </a:r>
          </a:p>
          <a:p>
            <a:pPr marL="0" indent="0">
              <a:buFontTx/>
              <a:buNone/>
            </a:pP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for </a:t>
            </a:r>
            <a:r>
              <a:rPr lang="it-IT" dirty="0" err="1"/>
              <a:t>limiting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to </a:t>
            </a:r>
            <a:r>
              <a:rPr lang="it-IT" dirty="0" err="1"/>
              <a:t>children</a:t>
            </a:r>
            <a:r>
              <a:rPr lang="it-IT" dirty="0"/>
              <a:t> or to help </a:t>
            </a:r>
            <a:r>
              <a:rPr lang="it-IT" dirty="0" err="1"/>
              <a:t>emergency</a:t>
            </a:r>
            <a:r>
              <a:rPr lang="it-IT" dirty="0"/>
              <a:t> </a:t>
            </a:r>
            <a:r>
              <a:rPr lang="it-IT" dirty="0" err="1"/>
              <a:t>responders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Sole sorridente">
                <a:extLst>
                  <a:ext uri="{FF2B5EF4-FFF2-40B4-BE49-F238E27FC236}">
                    <a16:creationId xmlns:a16="http://schemas.microsoft.com/office/drawing/2014/main" id="{F645D2B9-7FAB-AD1F-75F9-AF138304F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7126073"/>
                  </p:ext>
                </p:extLst>
              </p:nvPr>
            </p:nvGraphicFramePr>
            <p:xfrm>
              <a:off x="9644712" y="1004061"/>
              <a:ext cx="1252538" cy="12394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2538" cy="1239451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062" ay="-139945" az="1434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Sole sorridente">
                <a:extLst>
                  <a:ext uri="{FF2B5EF4-FFF2-40B4-BE49-F238E27FC236}">
                    <a16:creationId xmlns:a16="http://schemas.microsoft.com/office/drawing/2014/main" id="{F645D2B9-7FAB-AD1F-75F9-AF138304F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4712" y="1004061"/>
                <a:ext cx="1252538" cy="1239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Vigile del fuoco">
                <a:extLst>
                  <a:ext uri="{FF2B5EF4-FFF2-40B4-BE49-F238E27FC236}">
                    <a16:creationId xmlns:a16="http://schemas.microsoft.com/office/drawing/2014/main" id="{6A3E2F39-8B51-5460-300B-7B85646BE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7602842"/>
                  </p:ext>
                </p:extLst>
              </p:nvPr>
            </p:nvGraphicFramePr>
            <p:xfrm>
              <a:off x="-3132856" y="3861048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Vigile del fuoco">
                <a:extLst>
                  <a:ext uri="{FF2B5EF4-FFF2-40B4-BE49-F238E27FC236}">
                    <a16:creationId xmlns:a16="http://schemas.microsoft.com/office/drawing/2014/main" id="{6A3E2F39-8B51-5460-300B-7B85646BE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132856" y="3861048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580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0744675"/>
                  </p:ext>
                </p:extLst>
              </p:nvPr>
            </p:nvGraphicFramePr>
            <p:xfrm>
              <a:off x="9646059" y="1713242"/>
              <a:ext cx="1244902" cy="12358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4902" cy="1235857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285767" ay="124037" az="103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6059" y="1713242"/>
                <a:ext cx="1244902" cy="1235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6134705"/>
                  </p:ext>
                </p:extLst>
              </p:nvPr>
            </p:nvGraphicFramePr>
            <p:xfrm>
              <a:off x="-3276872" y="3886586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276872" y="3886586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13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276872" y="3886586"/>
              <a:ext cx="1813826" cy="19099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13826" cy="190999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1974" ay="3140618" az="12259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276872" y="3886586"/>
                <a:ext cx="1813826" cy="1909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38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AC1260E-257D-0AA9-823C-F1216AAB0886}"/>
              </a:ext>
            </a:extLst>
          </p:cNvPr>
          <p:cNvSpPr txBox="1">
            <a:spLocks/>
          </p:cNvSpPr>
          <p:nvPr/>
        </p:nvSpPr>
        <p:spPr bwMode="auto">
          <a:xfrm>
            <a:off x="4860033" y="4555886"/>
            <a:ext cx="2885102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My house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9116398"/>
                  </p:ext>
                </p:extLst>
              </p:nvPr>
            </p:nvGraphicFramePr>
            <p:xfrm>
              <a:off x="-3132856" y="3811218"/>
              <a:ext cx="1130079" cy="206073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30079" cy="2060733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540472" ay="-1147050" az="-53683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132856" y="3811218"/>
                <a:ext cx="1130079" cy="20607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68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3" y="2852936"/>
            <a:ext cx="2592288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sky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Disaster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D84123E-543E-E71D-6C48-A06CAE5F4945}"/>
              </a:ext>
            </a:extLst>
          </p:cNvPr>
          <p:cNvSpPr txBox="1">
            <a:spLocks/>
          </p:cNvSpPr>
          <p:nvPr/>
        </p:nvSpPr>
        <p:spPr bwMode="auto">
          <a:xfrm>
            <a:off x="4854360" y="4137722"/>
            <a:ext cx="3529737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5135" y="2425729"/>
              <a:ext cx="1104851" cy="12588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4851" cy="1258880"/>
                    </a:xfrm>
                    <a:prstGeom prst="rect">
                      <a:avLst/>
                    </a:prstGeom>
                  </am3d:spPr>
                  <am3d:camera>
                    <am3d:pos x="0" y="0" z="68413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32048" d="1000000"/>
                    <am3d:preTrans dx="3" dy="-12355372" dz="-7416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184" ay="-2777912" az="-9407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85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ole sorridente">
                <a:extLst>
                  <a:ext uri="{FF2B5EF4-FFF2-40B4-BE49-F238E27FC236}">
                    <a16:creationId xmlns:a16="http://schemas.microsoft.com/office/drawing/2014/main" id="{44D0961F-95FA-38C3-0096-341AE96DB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5135" y="2425729"/>
                <a:ext cx="1104851" cy="1258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AC1260E-257D-0AA9-823C-F1216AAB0886}"/>
              </a:ext>
            </a:extLst>
          </p:cNvPr>
          <p:cNvSpPr txBox="1">
            <a:spLocks/>
          </p:cNvSpPr>
          <p:nvPr/>
        </p:nvSpPr>
        <p:spPr bwMode="auto">
          <a:xfrm>
            <a:off x="4860033" y="4555886"/>
            <a:ext cx="2885102" cy="57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My house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ablaze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7494126"/>
                  </p:ext>
                </p:extLst>
              </p:nvPr>
            </p:nvGraphicFramePr>
            <p:xfrm>
              <a:off x="2899401" y="3855043"/>
              <a:ext cx="1832818" cy="20227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32818" cy="2022748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2138592" ay="3288815" az="182233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9401" y="3855043"/>
                <a:ext cx="1832818" cy="2022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14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How can </a:t>
            </a:r>
            <a:r>
              <a:rPr lang="it-IT" sz="3200" b="0" dirty="0" err="1">
                <a:solidFill>
                  <a:schemeClr val="bg1"/>
                </a:solidFill>
              </a:rPr>
              <a:t>we</a:t>
            </a:r>
            <a:r>
              <a:rPr lang="it-IT" sz="3200" b="0" dirty="0">
                <a:solidFill>
                  <a:schemeClr val="bg1"/>
                </a:solidFill>
              </a:rPr>
              <a:t> exploit </a:t>
            </a:r>
            <a:r>
              <a:rPr lang="it-IT" sz="3200" b="0" dirty="0" err="1">
                <a:solidFill>
                  <a:schemeClr val="bg1"/>
                </a:solidFill>
              </a:rPr>
              <a:t>this</a:t>
            </a:r>
            <a:r>
              <a:rPr lang="it-IT" sz="3200" b="0" dirty="0">
                <a:solidFill>
                  <a:schemeClr val="bg1"/>
                </a:solidFill>
              </a:rPr>
              <a:t> source?</a:t>
            </a:r>
          </a:p>
        </p:txBody>
      </p:sp>
    </p:spTree>
    <p:extLst>
      <p:ext uri="{BB962C8B-B14F-4D97-AF65-F5344CB8AC3E}">
        <p14:creationId xmlns:p14="http://schemas.microsoft.com/office/powerpoint/2010/main" val="293303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7050152"/>
                  </p:ext>
                </p:extLst>
              </p:nvPr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138656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526463" y="3790800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417632" y="375832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400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b="1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2780856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3168663" y="4181557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3059832" y="414908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140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251521" y="3485795"/>
            <a:ext cx="5616624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3928819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3917460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3940178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3C49F221-1B21-D217-F58D-4F5B948874D9}"/>
              </a:ext>
            </a:extLst>
          </p:cNvPr>
          <p:cNvSpPr txBox="1">
            <a:spLocks/>
          </p:cNvSpPr>
          <p:nvPr/>
        </p:nvSpPr>
        <p:spPr bwMode="auto">
          <a:xfrm>
            <a:off x="740849" y="1627078"/>
            <a:ext cx="7559675" cy="9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train</a:t>
            </a:r>
            <a:r>
              <a:rPr lang="it-IT" sz="2000" dirty="0"/>
              <a:t> a </a:t>
            </a:r>
            <a:r>
              <a:rPr lang="it-IT" sz="2000" b="1" dirty="0" err="1"/>
              <a:t>binary</a:t>
            </a:r>
            <a:r>
              <a:rPr lang="it-IT" sz="2000" b="1" dirty="0"/>
              <a:t> </a:t>
            </a:r>
            <a:r>
              <a:rPr lang="it-IT" sz="2000" b="1" dirty="0" err="1"/>
              <a:t>classifier</a:t>
            </a:r>
            <a:r>
              <a:rPr lang="it-IT" sz="2000" b="1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given</a:t>
            </a:r>
            <a:r>
              <a:rPr lang="it-IT" sz="2000" dirty="0"/>
              <a:t> a tweet, </a:t>
            </a:r>
            <a:r>
              <a:rPr lang="it-IT" sz="2000" dirty="0" err="1"/>
              <a:t>will</a:t>
            </a:r>
            <a:r>
              <a:rPr lang="it-IT" sz="2000" dirty="0"/>
              <a:t> output </a:t>
            </a:r>
            <a:r>
              <a:rPr lang="it-IT" sz="2000" dirty="0" err="1"/>
              <a:t>whether</a:t>
            </a:r>
            <a:r>
              <a:rPr lang="it-IT" sz="2000" dirty="0"/>
              <a:t> </a:t>
            </a:r>
            <a:r>
              <a:rPr lang="it-IT" sz="2000" dirty="0" err="1"/>
              <a:t>it’s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a </a:t>
            </a:r>
            <a:r>
              <a:rPr lang="it-IT" sz="2000" dirty="0" err="1"/>
              <a:t>disaster</a:t>
            </a:r>
            <a:r>
              <a:rPr lang="it-IT" sz="2000" dirty="0"/>
              <a:t>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00A61F3-D057-0759-C7A3-43F1E98697E2}"/>
              </a:ext>
            </a:extLst>
          </p:cNvPr>
          <p:cNvSpPr/>
          <p:nvPr/>
        </p:nvSpPr>
        <p:spPr bwMode="auto">
          <a:xfrm rot="5400000">
            <a:off x="5589168" y="4176847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2846F9E-9F6E-AF5F-8C23-7A3762B364EC}"/>
              </a:ext>
            </a:extLst>
          </p:cNvPr>
          <p:cNvSpPr/>
          <p:nvPr/>
        </p:nvSpPr>
        <p:spPr bwMode="auto">
          <a:xfrm>
            <a:off x="5976975" y="4563083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83E003E-54A2-F055-C8C4-FC972A0E3359}"/>
              </a:ext>
            </a:extLst>
          </p:cNvPr>
          <p:cNvSpPr txBox="1"/>
          <p:nvPr/>
        </p:nvSpPr>
        <p:spPr>
          <a:xfrm>
            <a:off x="5868144" y="453060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82243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2845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</p:spTree>
    <p:extLst>
      <p:ext uri="{BB962C8B-B14F-4D97-AF65-F5344CB8AC3E}">
        <p14:creationId xmlns:p14="http://schemas.microsoft.com/office/powerpoint/2010/main" val="39440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672532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D7173FF-9895-3512-B1AA-C2237FEFA431}"/>
              </a:ext>
            </a:extLst>
          </p:cNvPr>
          <p:cNvSpPr txBox="1">
            <a:spLocks/>
          </p:cNvSpPr>
          <p:nvPr/>
        </p:nvSpPr>
        <p:spPr bwMode="auto">
          <a:xfrm>
            <a:off x="971600" y="2924945"/>
            <a:ext cx="7559675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endParaRPr lang="it-IT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Uccelli in circolo">
                <a:extLst>
                  <a:ext uri="{FF2B5EF4-FFF2-40B4-BE49-F238E27FC236}">
                    <a16:creationId xmlns:a16="http://schemas.microsoft.com/office/drawing/2014/main" id="{4978F680-A3E5-5C39-1DDF-BC12BC75189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78291992"/>
                  </p:ext>
                </p:extLst>
              </p:nvPr>
            </p:nvGraphicFramePr>
            <p:xfrm>
              <a:off x="-180528" y="-2293894"/>
              <a:ext cx="3501977" cy="9197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1977" cy="919785"/>
                    </a:xfrm>
                    <a:prstGeom prst="rect">
                      <a:avLst/>
                    </a:prstGeom>
                  </am3d:spPr>
                  <am3d:camera>
                    <am3d:pos x="0" y="0" z="659775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32" d="1000000"/>
                    <am3d:preTrans dx="-10112955" dy="-4913053" dz="25452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6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Uccelli in circolo">
                <a:extLst>
                  <a:ext uri="{FF2B5EF4-FFF2-40B4-BE49-F238E27FC236}">
                    <a16:creationId xmlns:a16="http://schemas.microsoft.com/office/drawing/2014/main" id="{4978F680-A3E5-5C39-1DDF-BC12BC751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0528" y="-2293894"/>
                <a:ext cx="3501977" cy="9197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83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6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>
                <a:solidFill>
                  <a:srgbClr val="822433"/>
                </a:solidFill>
              </a:rPr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Case </a:t>
            </a:r>
            <a:r>
              <a:rPr lang="it-IT" sz="2000" b="1" dirty="0" err="1"/>
              <a:t>normalization</a:t>
            </a:r>
            <a:r>
              <a:rPr lang="it-IT" sz="2000" b="1" dirty="0"/>
              <a:t> </a:t>
            </a:r>
            <a:r>
              <a:rPr lang="it-IT" sz="2000" dirty="0"/>
              <a:t>to </a:t>
            </a:r>
            <a:r>
              <a:rPr lang="it-IT" sz="2000" dirty="0" err="1"/>
              <a:t>lower</a:t>
            </a:r>
            <a:endParaRPr lang="it-IT" sz="2000" dirty="0"/>
          </a:p>
          <a:p>
            <a:r>
              <a:rPr lang="it-IT" sz="2000" b="1" dirty="0" err="1"/>
              <a:t>Trimming</a:t>
            </a:r>
            <a:r>
              <a:rPr lang="it-IT" sz="2000" dirty="0"/>
              <a:t> of the </a:t>
            </a:r>
            <a:r>
              <a:rPr lang="it-IT" sz="2000" dirty="0" err="1"/>
              <a:t>outer</a:t>
            </a:r>
            <a:r>
              <a:rPr lang="it-IT" sz="2000" dirty="0"/>
              <a:t> white </a:t>
            </a:r>
            <a:r>
              <a:rPr lang="it-IT" sz="2000" dirty="0" err="1"/>
              <a:t>spaces</a:t>
            </a:r>
            <a:endParaRPr lang="it-IT" sz="2000" dirty="0"/>
          </a:p>
          <a:p>
            <a:r>
              <a:rPr lang="it-IT" sz="2000" b="1" dirty="0"/>
              <a:t>Filtering symbols</a:t>
            </a:r>
          </a:p>
          <a:p>
            <a:r>
              <a:rPr lang="it-IT" sz="2000" b="1" dirty="0"/>
              <a:t>Filtering</a:t>
            </a:r>
            <a:r>
              <a:rPr lang="it-IT" sz="2000" dirty="0"/>
              <a:t> extra </a:t>
            </a:r>
            <a:r>
              <a:rPr lang="it-IT" sz="2000" b="1" dirty="0"/>
              <a:t>white</a:t>
            </a:r>
            <a:r>
              <a:rPr lang="it-IT" sz="2000" dirty="0"/>
              <a:t> </a:t>
            </a:r>
            <a:r>
              <a:rPr lang="it-IT" sz="2000" b="1" dirty="0" err="1"/>
              <a:t>spaces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129047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822433"/>
                </a:solidFill>
              </a:rPr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472224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Splitting the text </a:t>
            </a:r>
            <a:r>
              <a:rPr lang="it-IT" sz="2000" dirty="0" err="1"/>
              <a:t>into</a:t>
            </a:r>
            <a:r>
              <a:rPr lang="it-IT" sz="2000" dirty="0"/>
              <a:t> a list of words </a:t>
            </a:r>
          </a:p>
        </p:txBody>
      </p:sp>
    </p:spTree>
    <p:extLst>
      <p:ext uri="{BB962C8B-B14F-4D97-AF65-F5344CB8AC3E}">
        <p14:creationId xmlns:p14="http://schemas.microsoft.com/office/powerpoint/2010/main" val="345788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chemeClr val="tx1"/>
                </a:solidFill>
              </a:rPr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Removal</a:t>
            </a:r>
            <a:r>
              <a:rPr lang="it-IT" sz="2000" dirty="0"/>
              <a:t> of the common </a:t>
            </a:r>
            <a:r>
              <a:rPr lang="it-IT" sz="2000" dirty="0" err="1"/>
              <a:t>frequent</a:t>
            </a:r>
            <a:r>
              <a:rPr lang="it-IT" sz="2000" dirty="0"/>
              <a:t> words like: ‘</a:t>
            </a:r>
            <a:r>
              <a:rPr lang="it-IT" sz="2000" dirty="0" err="1"/>
              <a:t>is</a:t>
            </a:r>
            <a:r>
              <a:rPr lang="it-IT" sz="2000" dirty="0"/>
              <a:t>’ ‘are’ ‘</a:t>
            </a:r>
            <a:r>
              <a:rPr lang="it-IT" sz="2000" dirty="0" err="1"/>
              <a:t>our</a:t>
            </a:r>
            <a:r>
              <a:rPr lang="it-IT" sz="20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00008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658011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0ED8840-64D3-718A-6E33-5F02BEF3F6DC}"/>
              </a:ext>
            </a:extLst>
          </p:cNvPr>
          <p:cNvSpPr txBox="1">
            <a:spLocks/>
          </p:cNvSpPr>
          <p:nvPr/>
        </p:nvSpPr>
        <p:spPr bwMode="auto">
          <a:xfrm>
            <a:off x="792161" y="2683768"/>
            <a:ext cx="37078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TEXT CLEANING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1D8BB44-746A-29EF-2BA3-616E613678F6}"/>
              </a:ext>
            </a:extLst>
          </p:cNvPr>
          <p:cNvSpPr txBox="1">
            <a:spLocks/>
          </p:cNvSpPr>
          <p:nvPr/>
        </p:nvSpPr>
        <p:spPr bwMode="auto">
          <a:xfrm>
            <a:off x="792160" y="3384252"/>
            <a:ext cx="34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TOKENIZATION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F0C0AD-95B2-FB09-974D-07253FFAC6EA}"/>
              </a:ext>
            </a:extLst>
          </p:cNvPr>
          <p:cNvSpPr txBox="1">
            <a:spLocks/>
          </p:cNvSpPr>
          <p:nvPr/>
        </p:nvSpPr>
        <p:spPr bwMode="auto">
          <a:xfrm>
            <a:off x="792159" y="508518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chemeClr val="tx1"/>
                </a:solidFill>
              </a:rPr>
              <a:t>STEMMING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23E181-0101-85B5-820B-5A4121254C6D}"/>
              </a:ext>
            </a:extLst>
          </p:cNvPr>
          <p:cNvSpPr txBox="1">
            <a:spLocks/>
          </p:cNvSpPr>
          <p:nvPr/>
        </p:nvSpPr>
        <p:spPr bwMode="auto">
          <a:xfrm>
            <a:off x="792159" y="405192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STOPWORDS REMOVAL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11E40B-18FA-F241-0231-7D12E9272313}"/>
              </a:ext>
            </a:extLst>
          </p:cNvPr>
          <p:cNvSpPr txBox="1">
            <a:spLocks/>
          </p:cNvSpPr>
          <p:nvPr/>
        </p:nvSpPr>
        <p:spPr bwMode="auto">
          <a:xfrm>
            <a:off x="4716016" y="2046776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reduces</a:t>
            </a:r>
            <a:r>
              <a:rPr lang="it-IT" sz="2000" dirty="0"/>
              <a:t> words to </a:t>
            </a:r>
            <a:r>
              <a:rPr lang="it-IT" sz="2000" dirty="0" err="1"/>
              <a:t>their</a:t>
            </a:r>
            <a:r>
              <a:rPr lang="it-IT" sz="2000" dirty="0"/>
              <a:t> base/root </a:t>
            </a:r>
            <a:r>
              <a:rPr lang="it-IT" sz="2000" dirty="0" err="1"/>
              <a:t>form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3133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49EEA1E-196B-454A-CA40-985D4E946147}"/>
              </a:ext>
            </a:extLst>
          </p:cNvPr>
          <p:cNvSpPr txBox="1">
            <a:spLocks/>
          </p:cNvSpPr>
          <p:nvPr/>
        </p:nvSpPr>
        <p:spPr bwMode="auto">
          <a:xfrm>
            <a:off x="765995" y="3645024"/>
            <a:ext cx="2770307" cy="81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The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D6DB9F01-7CA8-A691-EF05-3C767B53D264}"/>
              </a:ext>
            </a:extLst>
          </p:cNvPr>
          <p:cNvSpPr txBox="1">
            <a:spLocks/>
          </p:cNvSpPr>
          <p:nvPr/>
        </p:nvSpPr>
        <p:spPr bwMode="auto">
          <a:xfrm>
            <a:off x="4860032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76859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CD6EF3-62B7-4EF9-DA12-7D9D5EEA22D7}"/>
              </a:ext>
            </a:extLst>
          </p:cNvPr>
          <p:cNvSpPr txBox="1">
            <a:spLocks/>
          </p:cNvSpPr>
          <p:nvPr/>
        </p:nvSpPr>
        <p:spPr bwMode="auto">
          <a:xfrm>
            <a:off x="-15515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D6D095C-86F1-CF87-C7F6-237952B74AA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Gensim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library for NLP tasks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, </a:t>
            </a:r>
            <a:r>
              <a:rPr lang="it-IT" dirty="0" err="1"/>
              <a:t>offers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models for </a:t>
            </a:r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,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 and</a:t>
            </a:r>
            <a:endParaRPr lang="it-IT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9FBA1C6-BFF3-037B-3BBC-7C61020AE9BC}"/>
              </a:ext>
            </a:extLst>
          </p:cNvPr>
          <p:cNvSpPr txBox="1">
            <a:spLocks/>
          </p:cNvSpPr>
          <p:nvPr/>
        </p:nvSpPr>
        <p:spPr bwMode="auto">
          <a:xfrm>
            <a:off x="4860032" y="5045778"/>
            <a:ext cx="4189023" cy="9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Word </a:t>
            </a:r>
            <a:r>
              <a:rPr lang="it-IT" b="1" dirty="0" err="1"/>
              <a:t>vector</a:t>
            </a:r>
            <a:r>
              <a:rPr lang="it-IT" b="1" dirty="0"/>
              <a:t> </a:t>
            </a:r>
            <a:r>
              <a:rPr lang="it-IT" b="1" dirty="0" err="1"/>
              <a:t>representations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272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315595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CD6EF3-62B7-4EF9-DA12-7D9D5EEA22D7}"/>
              </a:ext>
            </a:extLst>
          </p:cNvPr>
          <p:cNvSpPr txBox="1">
            <a:spLocks/>
          </p:cNvSpPr>
          <p:nvPr/>
        </p:nvSpPr>
        <p:spPr bwMode="auto">
          <a:xfrm>
            <a:off x="-3636912" y="3286522"/>
            <a:ext cx="2931331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it-IT" sz="2400" b="1" dirty="0" err="1"/>
              <a:t>Gensim</a:t>
            </a:r>
            <a:r>
              <a:rPr lang="it-IT" sz="2400" b="1" dirty="0"/>
              <a:t> Library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D6D095C-86F1-CF87-C7F6-237952B74AA5}"/>
              </a:ext>
            </a:extLst>
          </p:cNvPr>
          <p:cNvSpPr txBox="1">
            <a:spLocks/>
          </p:cNvSpPr>
          <p:nvPr/>
        </p:nvSpPr>
        <p:spPr bwMode="auto">
          <a:xfrm>
            <a:off x="4860032" y="2348880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Glove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unsupervised</a:t>
            </a:r>
            <a:r>
              <a:rPr lang="it-IT" dirty="0"/>
              <a:t> learning </a:t>
            </a:r>
            <a:r>
              <a:rPr lang="it-IT" dirty="0" err="1"/>
              <a:t>algorithm</a:t>
            </a:r>
            <a:r>
              <a:rPr lang="it-IT" dirty="0"/>
              <a:t> for dense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representations</a:t>
            </a:r>
            <a:r>
              <a:rPr lang="it-IT" dirty="0"/>
              <a:t> of words.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words </a:t>
            </a:r>
            <a:r>
              <a:rPr lang="it-IT" dirty="0" err="1"/>
              <a:t>occurring</a:t>
            </a:r>
            <a:r>
              <a:rPr lang="it-IT" dirty="0"/>
              <a:t> in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contexts</a:t>
            </a:r>
            <a:r>
              <a:rPr lang="it-IT" dirty="0"/>
              <a:t> </a:t>
            </a:r>
            <a:r>
              <a:rPr lang="it-IT" dirty="0" err="1"/>
              <a:t>tend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meaning</a:t>
            </a:r>
            <a:endParaRPr lang="it-IT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9FBA1C6-BFF3-037B-3BBC-7C61020AE9BC}"/>
              </a:ext>
            </a:extLst>
          </p:cNvPr>
          <p:cNvSpPr txBox="1">
            <a:spLocks/>
          </p:cNvSpPr>
          <p:nvPr/>
        </p:nvSpPr>
        <p:spPr bwMode="auto">
          <a:xfrm>
            <a:off x="382976" y="3429000"/>
            <a:ext cx="4189023" cy="9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Word </a:t>
            </a:r>
            <a:r>
              <a:rPr lang="it-IT" b="1" dirty="0" err="1"/>
              <a:t>vector</a:t>
            </a:r>
            <a:r>
              <a:rPr lang="it-IT" b="1" dirty="0"/>
              <a:t> </a:t>
            </a:r>
            <a:r>
              <a:rPr lang="it-IT" b="1" dirty="0" err="1"/>
              <a:t>representations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8867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719624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6" y="4365104"/>
            <a:ext cx="2328226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Keras</a:t>
            </a:r>
            <a:r>
              <a:rPr lang="it-IT" b="1" dirty="0">
                <a:solidFill>
                  <a:srgbClr val="006778"/>
                </a:solidFill>
              </a:rPr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355040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pySpark</a:t>
            </a:r>
            <a:r>
              <a:rPr lang="it-IT" sz="4200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365104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Keras</a:t>
            </a:r>
            <a:r>
              <a:rPr lang="it-IT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D0ED8F4-FE89-B3B0-30C1-4932EC7B6176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Support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Classifier</a:t>
            </a:r>
            <a:endParaRPr lang="it-IT" dirty="0"/>
          </a:p>
          <a:p>
            <a:r>
              <a:rPr lang="it-IT" dirty="0"/>
              <a:t>Multi Layer </a:t>
            </a:r>
            <a:r>
              <a:rPr lang="it-IT" dirty="0" err="1"/>
              <a:t>Perceptron</a:t>
            </a:r>
            <a:endParaRPr lang="it-IT" dirty="0"/>
          </a:p>
          <a:p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  <a:p>
            <a:r>
              <a:rPr lang="it-IT" dirty="0" err="1"/>
              <a:t>Gradient</a:t>
            </a:r>
            <a:r>
              <a:rPr lang="it-IT" dirty="0"/>
              <a:t> </a:t>
            </a:r>
            <a:r>
              <a:rPr lang="it-IT" dirty="0" err="1"/>
              <a:t>Boost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r>
              <a:rPr lang="it-IT" dirty="0" err="1"/>
              <a:t>Logistic</a:t>
            </a:r>
            <a:r>
              <a:rPr lang="it-IT" dirty="0"/>
              <a:t> </a:t>
            </a:r>
            <a:r>
              <a:rPr lang="it-IT" dirty="0" err="1"/>
              <a:t>Regression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142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149080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Keras</a:t>
            </a:r>
            <a:r>
              <a:rPr lang="it-IT" sz="4200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9C58708-F56A-A326-1932-E047294F83DC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LSTM are a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Recurrent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Network.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effective</a:t>
            </a:r>
            <a:r>
              <a:rPr lang="it-IT" dirty="0"/>
              <a:t> in task </a:t>
            </a:r>
            <a:r>
              <a:rPr lang="it-IT" dirty="0" err="1"/>
              <a:t>involving</a:t>
            </a:r>
            <a:r>
              <a:rPr lang="it-IT" dirty="0"/>
              <a:t> </a:t>
            </a:r>
            <a:r>
              <a:rPr lang="it-IT" dirty="0" err="1"/>
              <a:t>sequeces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 err="1"/>
              <a:t>Furthermore</a:t>
            </a:r>
            <a:r>
              <a:rPr lang="it-IT" dirty="0"/>
              <a:t>, </a:t>
            </a:r>
            <a:r>
              <a:rPr lang="it-IT" dirty="0" err="1"/>
              <a:t>I’ve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word </a:t>
            </a:r>
            <a:r>
              <a:rPr lang="it-IT" dirty="0" err="1"/>
              <a:t>embeddings</a:t>
            </a:r>
            <a:r>
              <a:rPr lang="it-IT" dirty="0"/>
              <a:t> and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use </a:t>
            </a:r>
            <a:r>
              <a:rPr lang="it-IT" dirty="0" err="1"/>
              <a:t>GloVe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933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97156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BDBC12FA-57F5-5CF3-7D11-9ABA4E7D319E}"/>
              </a:ext>
            </a:extLst>
          </p:cNvPr>
          <p:cNvSpPr/>
          <p:nvPr/>
        </p:nvSpPr>
        <p:spPr bwMode="auto">
          <a:xfrm>
            <a:off x="5676238" y="692696"/>
            <a:ext cx="2424154" cy="1008112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How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F734D71-7C3C-679F-BBA5-B0058A2D891B}"/>
              </a:ext>
            </a:extLst>
          </p:cNvPr>
          <p:cNvSpPr txBox="1">
            <a:spLocks/>
          </p:cNvSpPr>
          <p:nvPr/>
        </p:nvSpPr>
        <p:spPr bwMode="auto">
          <a:xfrm>
            <a:off x="3455850" y="832475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Get</a:t>
            </a:r>
            <a:r>
              <a:rPr lang="it-IT" dirty="0"/>
              <a:t> words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19153886-7392-7EC5-B818-BC0D790CF830}"/>
              </a:ext>
            </a:extLst>
          </p:cNvPr>
          <p:cNvSpPr txBox="1">
            <a:spLocks/>
          </p:cNvSpPr>
          <p:nvPr/>
        </p:nvSpPr>
        <p:spPr bwMode="auto">
          <a:xfrm>
            <a:off x="6157762" y="82111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992CD76-0042-D17C-0A73-D2D1F3827D05}"/>
              </a:ext>
            </a:extLst>
          </p:cNvPr>
          <p:cNvSpPr txBox="1">
            <a:spLocks/>
          </p:cNvSpPr>
          <p:nvPr/>
        </p:nvSpPr>
        <p:spPr bwMode="auto">
          <a:xfrm>
            <a:off x="753938" y="843834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15EDA00C-40BF-7FED-0068-220941686C50}"/>
              </a:ext>
            </a:extLst>
          </p:cNvPr>
          <p:cNvSpPr txBox="1">
            <a:spLocks/>
          </p:cNvSpPr>
          <p:nvPr/>
        </p:nvSpPr>
        <p:spPr bwMode="auto">
          <a:xfrm>
            <a:off x="736226" y="2537830"/>
            <a:ext cx="2539630" cy="6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>
                <a:solidFill>
                  <a:srgbClr val="006778"/>
                </a:solidFill>
              </a:rPr>
              <a:t>pySpark</a:t>
            </a:r>
            <a:r>
              <a:rPr lang="it-IT" b="1" dirty="0">
                <a:solidFill>
                  <a:srgbClr val="006778"/>
                </a:solidFill>
              </a:rPr>
              <a:t> models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BC109E7-E5F0-8C63-1C5F-649FAAB58E91}"/>
              </a:ext>
            </a:extLst>
          </p:cNvPr>
          <p:cNvSpPr txBox="1">
            <a:spLocks/>
          </p:cNvSpPr>
          <p:nvPr/>
        </p:nvSpPr>
        <p:spPr bwMode="auto">
          <a:xfrm>
            <a:off x="736225" y="4149080"/>
            <a:ext cx="234593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dirty="0" err="1">
                <a:solidFill>
                  <a:srgbClr val="006778"/>
                </a:solidFill>
              </a:rPr>
              <a:t>Keras</a:t>
            </a:r>
            <a:r>
              <a:rPr lang="it-IT" sz="4200" b="1" dirty="0">
                <a:solidFill>
                  <a:srgbClr val="006778"/>
                </a:solidFill>
              </a:rPr>
              <a:t> LSTM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9C58708-F56A-A326-1932-E047294F83DC}"/>
              </a:ext>
            </a:extLst>
          </p:cNvPr>
          <p:cNvSpPr txBox="1">
            <a:spLocks/>
          </p:cNvSpPr>
          <p:nvPr/>
        </p:nvSpPr>
        <p:spPr bwMode="auto">
          <a:xfrm>
            <a:off x="4668850" y="2200802"/>
            <a:ext cx="3682987" cy="35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the live </a:t>
            </a:r>
            <a:r>
              <a:rPr lang="it-IT" dirty="0" err="1"/>
              <a:t>classification</a:t>
            </a:r>
            <a:r>
              <a:rPr lang="it-IT" dirty="0"/>
              <a:t> on the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I’ve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23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The Dataset</a:t>
            </a:r>
          </a:p>
        </p:txBody>
      </p:sp>
    </p:spTree>
    <p:extLst>
      <p:ext uri="{BB962C8B-B14F-4D97-AF65-F5344CB8AC3E}">
        <p14:creationId xmlns:p14="http://schemas.microsoft.com/office/powerpoint/2010/main" val="100267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5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ID</a:t>
            </a:r>
          </a:p>
          <a:p>
            <a:r>
              <a:rPr lang="it-IT" sz="2000" dirty="0"/>
              <a:t>Location</a:t>
            </a:r>
          </a:p>
          <a:p>
            <a:r>
              <a:rPr lang="it-IT" sz="2000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23212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5652120" y="-1704183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88B53EE-DA97-8D26-D044-7D7EBEA72BAD}"/>
              </a:ext>
            </a:extLst>
          </p:cNvPr>
          <p:cNvSpPr txBox="1">
            <a:spLocks/>
          </p:cNvSpPr>
          <p:nvPr/>
        </p:nvSpPr>
        <p:spPr bwMode="auto">
          <a:xfrm>
            <a:off x="3458382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-170418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-154863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3F4860-4EB1-5EE7-9575-F6D431743AE0}"/>
              </a:ext>
            </a:extLst>
          </p:cNvPr>
          <p:cNvSpPr txBox="1">
            <a:spLocks/>
          </p:cNvSpPr>
          <p:nvPr/>
        </p:nvSpPr>
        <p:spPr bwMode="auto">
          <a:xfrm>
            <a:off x="792162" y="3651320"/>
            <a:ext cx="75596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interested</a:t>
            </a:r>
            <a:r>
              <a:rPr lang="it-IT" sz="2000" dirty="0"/>
              <a:t> in the first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columns</a:t>
            </a:r>
            <a:r>
              <a:rPr lang="it-IT" sz="2000" dirty="0"/>
              <a:t>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5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ID</a:t>
            </a:r>
          </a:p>
          <a:p>
            <a:r>
              <a:rPr lang="it-IT" sz="2000" dirty="0"/>
              <a:t>Location</a:t>
            </a:r>
          </a:p>
          <a:p>
            <a:r>
              <a:rPr lang="it-IT" sz="2000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231100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EC34DC88-837E-C402-803A-FCF8AB24AEC4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23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The </a:t>
            </a:r>
            <a:r>
              <a:rPr lang="it-IT" sz="20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it-IT" sz="2000" b="1" dirty="0">
                <a:solidFill>
                  <a:schemeClr val="tx1"/>
                </a:solidFill>
              </a:rPr>
              <a:t> </a:t>
            </a:r>
            <a:r>
              <a:rPr lang="it-IT" sz="2000" dirty="0" err="1"/>
              <a:t>originally</a:t>
            </a:r>
            <a:r>
              <a:rPr lang="it-IT" sz="2000" dirty="0"/>
              <a:t> </a:t>
            </a:r>
            <a:r>
              <a:rPr lang="it-IT" sz="2000" dirty="0" err="1"/>
              <a:t>had</a:t>
            </a:r>
            <a:r>
              <a:rPr lang="it-IT" sz="2000" dirty="0"/>
              <a:t>     </a:t>
            </a:r>
            <a:r>
              <a:rPr lang="it-IT" sz="2000" dirty="0" err="1"/>
              <a:t>columns</a:t>
            </a:r>
            <a:r>
              <a:rPr lang="it-IT" sz="2000" dirty="0"/>
              <a:t>:</a:t>
            </a:r>
          </a:p>
          <a:p>
            <a:r>
              <a:rPr lang="it-IT" sz="2000" dirty="0"/>
              <a:t>Text</a:t>
            </a:r>
          </a:p>
          <a:p>
            <a:r>
              <a:rPr lang="it-IT" sz="2000" dirty="0"/>
              <a:t>Target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3F4860-4EB1-5EE7-9575-F6D431743AE0}"/>
              </a:ext>
            </a:extLst>
          </p:cNvPr>
          <p:cNvSpPr txBox="1">
            <a:spLocks/>
          </p:cNvSpPr>
          <p:nvPr/>
        </p:nvSpPr>
        <p:spPr bwMode="auto">
          <a:xfrm>
            <a:off x="792162" y="3651320"/>
            <a:ext cx="75596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interested</a:t>
            </a:r>
            <a:r>
              <a:rPr lang="it-IT" sz="2000" dirty="0"/>
              <a:t> in the first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columns</a:t>
            </a:r>
            <a:r>
              <a:rPr lang="it-IT" sz="2000" dirty="0"/>
              <a:t>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14B5778-5D03-C7C5-8F0E-56404AD40CC8}"/>
              </a:ext>
            </a:extLst>
          </p:cNvPr>
          <p:cNvSpPr txBox="1">
            <a:spLocks/>
          </p:cNvSpPr>
          <p:nvPr/>
        </p:nvSpPr>
        <p:spPr bwMode="auto">
          <a:xfrm>
            <a:off x="3851920" y="1203048"/>
            <a:ext cx="360040" cy="2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2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973B82-0F15-0B75-207C-0891F569FDFC}"/>
              </a:ext>
            </a:extLst>
          </p:cNvPr>
          <p:cNvSpPr txBox="1">
            <a:spLocks/>
          </p:cNvSpPr>
          <p:nvPr/>
        </p:nvSpPr>
        <p:spPr bwMode="auto">
          <a:xfrm>
            <a:off x="792162" y="2275334"/>
            <a:ext cx="161196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000" dirty="0"/>
          </a:p>
        </p:txBody>
      </p:sp>
      <p:pic>
        <p:nvPicPr>
          <p:cNvPr id="8" name="Immagine 7" descr="Immagine che contiene testo, Carattere, schermata, poster">
            <a:extLst>
              <a:ext uri="{FF2B5EF4-FFF2-40B4-BE49-F238E27FC236}">
                <a16:creationId xmlns:a16="http://schemas.microsoft.com/office/drawing/2014/main" id="{30F1A94E-027C-7E1F-895E-5BC51D16C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4779" y="-7792458"/>
            <a:ext cx="10055858" cy="8413146"/>
          </a:xfrm>
          <a:prstGeom prst="rect">
            <a:avLst/>
          </a:prstGeom>
        </p:spPr>
      </p:pic>
      <p:pic>
        <p:nvPicPr>
          <p:cNvPr id="9" name="Immagine 8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045038A-C69B-F882-34DD-8F7B453D5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920" y="-7792458"/>
            <a:ext cx="10055858" cy="841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3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9" name="Immagine 8" descr="Immagine che contiene testo, Carattere, schermata, poster">
            <a:extLst>
              <a:ext uri="{FF2B5EF4-FFF2-40B4-BE49-F238E27FC236}">
                <a16:creationId xmlns:a16="http://schemas.microsoft.com/office/drawing/2014/main" id="{6BF7F875-4C21-3FD2-A8F9-FA0A31A6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502"/>
            <a:ext cx="4474730" cy="3743744"/>
          </a:xfrm>
          <a:prstGeom prst="rect">
            <a:avLst/>
          </a:prstGeom>
        </p:spPr>
      </p:pic>
      <p:pic>
        <p:nvPicPr>
          <p:cNvPr id="16" name="Immagine 1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C04B889D-7D3E-90FD-6C0C-98C79F3B9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72" y="1196752"/>
            <a:ext cx="4474730" cy="3743744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98E5ADBD-3193-A30E-A7FF-D4CA567FEFE0}"/>
              </a:ext>
            </a:extLst>
          </p:cNvPr>
          <p:cNvSpPr txBox="1">
            <a:spLocks/>
          </p:cNvSpPr>
          <p:nvPr/>
        </p:nvSpPr>
        <p:spPr bwMode="auto">
          <a:xfrm>
            <a:off x="1533128" y="5156423"/>
            <a:ext cx="607774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Hand </a:t>
            </a:r>
            <a:r>
              <a:rPr lang="it-IT" dirty="0" err="1"/>
              <a:t>annotated</a:t>
            </a:r>
            <a:r>
              <a:rPr lang="it-IT" dirty="0"/>
              <a:t> labels</a:t>
            </a:r>
          </a:p>
        </p:txBody>
      </p:sp>
    </p:spTree>
    <p:extLst>
      <p:ext uri="{BB962C8B-B14F-4D97-AF65-F5344CB8AC3E}">
        <p14:creationId xmlns:p14="http://schemas.microsoft.com/office/powerpoint/2010/main" val="248586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9" name="Immagine 8" descr="Immagine che contiene testo, Carattere, schermata, poster">
            <a:extLst>
              <a:ext uri="{FF2B5EF4-FFF2-40B4-BE49-F238E27FC236}">
                <a16:creationId xmlns:a16="http://schemas.microsoft.com/office/drawing/2014/main" id="{6BF7F875-4C21-3FD2-A8F9-FA0A31A6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0" y="1036486"/>
            <a:ext cx="2668106" cy="2232248"/>
          </a:xfrm>
          <a:prstGeom prst="rect">
            <a:avLst/>
          </a:prstGeom>
        </p:spPr>
      </p:pic>
      <p:pic>
        <p:nvPicPr>
          <p:cNvPr id="16" name="Immagine 1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C04B889D-7D3E-90FD-6C0C-98C79F3B9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64" y="3268734"/>
            <a:ext cx="2668106" cy="2232248"/>
          </a:xfrm>
          <a:prstGeom prst="rect">
            <a:avLst/>
          </a:prstGeom>
        </p:spPr>
      </p:pic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5544049" y="1094414"/>
            <a:ext cx="266810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01A9BB0-D3D5-5710-8CB9-6CE14B128CE3}"/>
              </a:ext>
            </a:extLst>
          </p:cNvPr>
          <p:cNvSpPr txBox="1">
            <a:spLocks/>
          </p:cNvSpPr>
          <p:nvPr/>
        </p:nvSpPr>
        <p:spPr bwMode="auto">
          <a:xfrm>
            <a:off x="907031" y="3684532"/>
            <a:ext cx="266810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bias</a:t>
            </a:r>
            <a:r>
              <a:rPr lang="it-IT" dirty="0"/>
              <a:t> and </a:t>
            </a:r>
            <a:r>
              <a:rPr lang="it-IT" dirty="0" err="1"/>
              <a:t>there</a:t>
            </a:r>
            <a:r>
              <a:rPr lang="it-IT" dirty="0"/>
              <a:t> can be </a:t>
            </a:r>
            <a:r>
              <a:rPr lang="it-IT" dirty="0" err="1"/>
              <a:t>misinterpretation</a:t>
            </a:r>
            <a:r>
              <a:rPr lang="it-IT" dirty="0"/>
              <a:t> of the tweets</a:t>
            </a:r>
          </a:p>
        </p:txBody>
      </p:sp>
      <p:pic>
        <p:nvPicPr>
          <p:cNvPr id="5" name="Immagine 4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1BDE1FD4-C5ED-9355-8786-956CF8489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008" y="2780928"/>
            <a:ext cx="3731886" cy="2798914"/>
          </a:xfrm>
          <a:prstGeom prst="rect">
            <a:avLst/>
          </a:prstGeom>
        </p:spPr>
      </p:pic>
      <p:pic>
        <p:nvPicPr>
          <p:cNvPr id="6" name="Immagine 5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BC5B993A-F6EE-C0DA-2CBB-12BD1596E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138" y="2780928"/>
            <a:ext cx="3731886" cy="27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6" name="Immagine 5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A543A415-1F61-EB4C-3A69-80698EC5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3"/>
            <a:ext cx="4392488" cy="3294365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BCA48501-BA9B-7BEE-DA27-5311BF329B65}"/>
              </a:ext>
            </a:extLst>
          </p:cNvPr>
          <p:cNvSpPr txBox="1">
            <a:spLocks/>
          </p:cNvSpPr>
          <p:nvPr/>
        </p:nvSpPr>
        <p:spPr bwMode="auto">
          <a:xfrm>
            <a:off x="9805881" y="30386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50141A-2A33-C755-2FF5-19CB3E4318A7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611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pic>
        <p:nvPicPr>
          <p:cNvPr id="6" name="Immagine 5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A543A415-1F61-EB4C-3A69-80698EC5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3"/>
            <a:ext cx="4392488" cy="3294365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413F594-C015-71E9-932F-C0F93E3F6242}"/>
              </a:ext>
            </a:extLst>
          </p:cNvPr>
          <p:cNvSpPr txBox="1">
            <a:spLocks/>
          </p:cNvSpPr>
          <p:nvPr/>
        </p:nvSpPr>
        <p:spPr bwMode="auto">
          <a:xfrm>
            <a:off x="574118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7" name="Immagine 6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C5D9740A-99CA-D607-F2ED-65A0B1BCC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40" y="2469221"/>
            <a:ext cx="4392488" cy="3294365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BC5B12A-6F58-B5DD-5710-CFE0044B4BB9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207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Very</a:t>
            </a:r>
            <a:r>
              <a:rPr lang="it-IT" dirty="0"/>
              <a:t> small dataset: </a:t>
            </a:r>
            <a:r>
              <a:rPr lang="it-IT" dirty="0" err="1"/>
              <a:t>only</a:t>
            </a:r>
            <a:r>
              <a:rPr lang="it-IT" dirty="0"/>
              <a:t> 6k </a:t>
            </a:r>
            <a:r>
              <a:rPr lang="it-IT" dirty="0" err="1"/>
              <a:t>rows</a:t>
            </a:r>
            <a:endParaRPr lang="it-IT" dirty="0"/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611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51119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2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User Tweets</a:t>
            </a:r>
          </a:p>
        </p:txBody>
      </p:sp>
    </p:spTree>
    <p:extLst>
      <p:ext uri="{BB962C8B-B14F-4D97-AF65-F5344CB8AC3E}">
        <p14:creationId xmlns:p14="http://schemas.microsoft.com/office/powerpoint/2010/main" val="248461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Principal</a:t>
            </a:r>
            <a:r>
              <a:rPr lang="it-IT" dirty="0"/>
              <a:t> Component Analysis:</a:t>
            </a:r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7152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-9469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10" name="Immagine 9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10E9A619-5672-1B61-0642-2D4DC24B0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3256" y="7585219"/>
            <a:ext cx="4392488" cy="3683220"/>
          </a:xfrm>
          <a:prstGeom prst="rect">
            <a:avLst/>
          </a:prstGeom>
        </p:spPr>
      </p:pic>
      <p:pic>
        <p:nvPicPr>
          <p:cNvPr id="11" name="Immagine 10" descr="Immagine che contiene schermata, Policromia, testo&#10;&#10;Descrizione generata automaticamente">
            <a:extLst>
              <a:ext uri="{FF2B5EF4-FFF2-40B4-BE49-F238E27FC236}">
                <a16:creationId xmlns:a16="http://schemas.microsoft.com/office/drawing/2014/main" id="{439C269D-D5E1-520D-AE78-6D7698566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84" y="7585219"/>
            <a:ext cx="4392488" cy="33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4D17ABF-D523-4481-278B-4AA462CEC668}"/>
              </a:ext>
            </a:extLst>
          </p:cNvPr>
          <p:cNvSpPr txBox="1">
            <a:spLocks/>
          </p:cNvSpPr>
          <p:nvPr/>
        </p:nvSpPr>
        <p:spPr bwMode="auto">
          <a:xfrm>
            <a:off x="652481" y="1094414"/>
            <a:ext cx="7559674" cy="9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/>
              <a:t>Principal</a:t>
            </a:r>
            <a:r>
              <a:rPr lang="it-IT" dirty="0"/>
              <a:t> Component Analysis:</a:t>
            </a:r>
          </a:p>
        </p:txBody>
      </p:sp>
      <p:pic>
        <p:nvPicPr>
          <p:cNvPr id="5" name="Immagine 4" descr="Immagine che contiene testo, schermata, Rettangolo, numero&#10;&#10;Descrizione generata automaticamente">
            <a:extLst>
              <a:ext uri="{FF2B5EF4-FFF2-40B4-BE49-F238E27FC236}">
                <a16:creationId xmlns:a16="http://schemas.microsoft.com/office/drawing/2014/main" id="{3673F1CA-3659-3AA1-09DC-070AAE37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7152" y="2469221"/>
            <a:ext cx="4392488" cy="329436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9562CF7-BE1B-A9FE-9070-6478E106E460}"/>
              </a:ext>
            </a:extLst>
          </p:cNvPr>
          <p:cNvSpPr txBox="1">
            <a:spLocks/>
          </p:cNvSpPr>
          <p:nvPr/>
        </p:nvSpPr>
        <p:spPr bwMode="auto">
          <a:xfrm>
            <a:off x="-9469560" y="3024330"/>
            <a:ext cx="2470975" cy="19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Solution</a:t>
            </a:r>
            <a:r>
              <a:rPr lang="it-IT" dirty="0"/>
              <a:t>: Down Sampling</a:t>
            </a:r>
            <a:endParaRPr lang="it-IT" b="1" dirty="0"/>
          </a:p>
        </p:txBody>
      </p:sp>
      <p:pic>
        <p:nvPicPr>
          <p:cNvPr id="6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CABF0A89-C4B5-5825-0E43-66F5C215B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2204864"/>
            <a:ext cx="4392488" cy="3683220"/>
          </a:xfrm>
          <a:prstGeom prst="rect">
            <a:avLst/>
          </a:prstGeom>
        </p:spPr>
      </p:pic>
      <p:pic>
        <p:nvPicPr>
          <p:cNvPr id="9" name="Immagine 8" descr="Immagine che contiene schermata, Policromia, testo&#10;&#10;Descrizione generata automaticamente">
            <a:extLst>
              <a:ext uri="{FF2B5EF4-FFF2-40B4-BE49-F238E27FC236}">
                <a16:creationId xmlns:a16="http://schemas.microsoft.com/office/drawing/2014/main" id="{9C475455-F104-3C73-65F9-A95D7F7C6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7617"/>
            <a:ext cx="4392488" cy="33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-2691680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exploit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3583" y="7981936"/>
              <a:ext cx="1794832" cy="1927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4832" cy="1927784"/>
                    </a:xfrm>
                    <a:prstGeom prst="rect">
                      <a:avLst/>
                    </a:prstGeom>
                  </am3d:spPr>
                  <am3d:camera>
                    <am3d:pos x="0" y="0" z="691613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96099" d="1000000"/>
                    <am3d:preTrans dx="904414" dy="-17978935" dz="-1009919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6113" ay="3459322" az="1574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34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Vigile del fuoco">
                <a:extLst>
                  <a:ext uri="{FF2B5EF4-FFF2-40B4-BE49-F238E27FC236}">
                    <a16:creationId xmlns:a16="http://schemas.microsoft.com/office/drawing/2014/main" id="{937082AF-E521-5C19-1528-3CCC2D152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583" y="7981936"/>
                <a:ext cx="1794832" cy="192778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pySpark</a:t>
            </a:r>
            <a:r>
              <a:rPr lang="it-IT" sz="3200" b="0" dirty="0">
                <a:solidFill>
                  <a:schemeClr val="bg1"/>
                </a:solidFill>
              </a:rPr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157084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5458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421188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Support </a:t>
            </a:r>
            <a:r>
              <a:rPr lang="it-IT" sz="3400" b="1" dirty="0" err="1">
                <a:solidFill>
                  <a:srgbClr val="790022"/>
                </a:solidFill>
              </a:rPr>
              <a:t>Vector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Classifier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278601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8649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82448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15416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920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C6D146A-5584-1176-131C-7A08523A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51325"/>
            <a:ext cx="4896544" cy="392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9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421188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Support </a:t>
            </a:r>
            <a:r>
              <a:rPr lang="it-IT" sz="3400" b="1" dirty="0" err="1">
                <a:solidFill>
                  <a:srgbClr val="790022"/>
                </a:solidFill>
              </a:rPr>
              <a:t>Vector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Classifier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278601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8649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82448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15416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920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29D7C53B-8D11-73DF-3CE4-837BF486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591415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71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5" y="1936428"/>
            <a:ext cx="32757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Multi Layer </a:t>
            </a:r>
            <a:r>
              <a:rPr lang="it-IT" sz="3400" b="1" dirty="0" err="1">
                <a:solidFill>
                  <a:srgbClr val="790022"/>
                </a:solidFill>
              </a:rPr>
              <a:t>Perceptron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1448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7524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08215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2007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81B274-543E-28CF-8A9D-0FBDEF0D8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01406"/>
            <a:ext cx="4984632" cy="399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7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5" y="1936428"/>
            <a:ext cx="32757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Multi Layer </a:t>
            </a:r>
            <a:r>
              <a:rPr lang="it-IT" sz="3400" b="1" dirty="0" err="1">
                <a:solidFill>
                  <a:srgbClr val="790022"/>
                </a:solidFill>
              </a:rPr>
              <a:t>Perceptron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341448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7524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408215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42007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C16A4119-ED1A-9AD9-B80E-97DEB9150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996351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52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Decision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17641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50609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84400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02EAF83-7894-2303-00D9-F2E3B263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99641"/>
            <a:ext cx="4968552" cy="397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15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Decision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417641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50609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84400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AE693F7D-0774-0469-67CE-1D7762BFB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163623"/>
              </p:ext>
            </p:extLst>
          </p:nvPr>
        </p:nvGraphicFramePr>
        <p:xfrm>
          <a:off x="4061936" y="209617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14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2" y="2687536"/>
            <a:ext cx="2088232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User Tweets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967E609-103B-DA98-5A94-1D3DD8DABC14}"/>
              </a:ext>
            </a:extLst>
          </p:cNvPr>
          <p:cNvSpPr txBox="1">
            <a:spLocks/>
          </p:cNvSpPr>
          <p:nvPr/>
        </p:nvSpPr>
        <p:spPr bwMode="auto">
          <a:xfrm>
            <a:off x="1115616" y="3428999"/>
            <a:ext cx="316835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CNN</a:t>
            </a:r>
          </a:p>
          <a:p>
            <a:r>
              <a:rPr lang="it-IT" sz="2000" dirty="0"/>
              <a:t>New York Times</a:t>
            </a:r>
          </a:p>
          <a:p>
            <a:r>
              <a:rPr lang="it-IT" sz="2000" dirty="0" err="1"/>
              <a:t>Al-jazeera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876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56381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Random </a:t>
            </a:r>
            <a:r>
              <a:rPr lang="it-IT" sz="3400" b="1" dirty="0" err="1">
                <a:solidFill>
                  <a:srgbClr val="790022"/>
                </a:solidFill>
              </a:rPr>
              <a:t>Forest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54583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908557-6EE1-E3A1-DD0B-1B43266B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1497360"/>
            <a:ext cx="4938003" cy="398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1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56381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>
                <a:solidFill>
                  <a:srgbClr val="790022"/>
                </a:solidFill>
              </a:rPr>
              <a:t>Random </a:t>
            </a:r>
            <a:r>
              <a:rPr lang="it-IT" sz="3400" b="1" dirty="0" err="1">
                <a:solidFill>
                  <a:srgbClr val="790022"/>
                </a:solidFill>
              </a:rPr>
              <a:t>Forest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54583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723E1D51-F359-0616-D6E5-01E802B32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43042"/>
              </p:ext>
            </p:extLst>
          </p:nvPr>
        </p:nvGraphicFramePr>
        <p:xfrm>
          <a:off x="4211960" y="209045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20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63582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Gradient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Boost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1E54AD2-FDBA-01F1-2E6B-8104E5E5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720" y="1725960"/>
            <a:ext cx="4968269" cy="397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83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63582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Gradient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Boost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Tree</a:t>
            </a:r>
            <a:endParaRPr lang="it-IT" sz="3400" b="1" dirty="0">
              <a:solidFill>
                <a:srgbClr val="790022"/>
              </a:solidFill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534806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338FE82-1822-A085-B541-BF640028C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20305"/>
              </p:ext>
            </p:extLst>
          </p:nvPr>
        </p:nvGraphicFramePr>
        <p:xfrm>
          <a:off x="3923928" y="126876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96768072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798709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8383519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3036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41171226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9563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99300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64769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78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36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Logistic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Regression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EFDCEE1-1166-C9EA-6A1D-2A68D67B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84" y="1642623"/>
            <a:ext cx="5107683" cy="409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8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400" b="1" dirty="0" err="1">
                <a:solidFill>
                  <a:srgbClr val="790022"/>
                </a:solidFill>
              </a:rPr>
              <a:t>Logistic</a:t>
            </a:r>
            <a:r>
              <a:rPr lang="it-IT" sz="3400" b="1" dirty="0">
                <a:solidFill>
                  <a:srgbClr val="790022"/>
                </a:solidFill>
              </a:rPr>
              <a:t> </a:t>
            </a:r>
            <a:r>
              <a:rPr lang="it-IT" sz="3400" b="1" dirty="0" err="1">
                <a:solidFill>
                  <a:srgbClr val="790022"/>
                </a:solidFill>
              </a:rPr>
              <a:t>Regression</a:t>
            </a:r>
            <a:endParaRPr lang="it-IT" sz="3400" b="1" dirty="0">
              <a:solidFill>
                <a:srgbClr val="790022"/>
              </a:solidFill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D8E64DE1-568A-1BD9-E763-3967DC90D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403059"/>
              </p:ext>
            </p:extLst>
          </p:nvPr>
        </p:nvGraphicFramePr>
        <p:xfrm>
          <a:off x="3923928" y="1268760"/>
          <a:ext cx="4824536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96768072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83798709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8383519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3036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411712268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9563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99300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64769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78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196F3C49-CC9C-96C0-931B-6DEB2F070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482088"/>
              </p:ext>
            </p:extLst>
          </p:nvPr>
        </p:nvGraphicFramePr>
        <p:xfrm>
          <a:off x="3707904" y="1377814"/>
          <a:ext cx="4968552" cy="385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339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11586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pySpark</a:t>
            </a:r>
            <a:r>
              <a:rPr lang="it-IT" dirty="0">
                <a:solidFill>
                  <a:srgbClr val="790022"/>
                </a:solidFill>
              </a:rPr>
              <a:t> Models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EB6873B-6884-1E8A-79A2-624F13F567FA}"/>
              </a:ext>
            </a:extLst>
          </p:cNvPr>
          <p:cNvSpPr txBox="1">
            <a:spLocks/>
          </p:cNvSpPr>
          <p:nvPr/>
        </p:nvSpPr>
        <p:spPr bwMode="auto">
          <a:xfrm>
            <a:off x="792162" y="126876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Support </a:t>
            </a:r>
            <a:r>
              <a:rPr lang="it-IT" sz="2000" dirty="0" err="1"/>
              <a:t>Vector</a:t>
            </a:r>
            <a:r>
              <a:rPr lang="it-IT" sz="2000" dirty="0"/>
              <a:t> </a:t>
            </a:r>
            <a:r>
              <a:rPr lang="it-IT" sz="2000" dirty="0" err="1"/>
              <a:t>Classifier</a:t>
            </a:r>
            <a:endParaRPr lang="it-IT" sz="2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B8A3695-573C-D05C-D23C-6FCBF7CD20E9}"/>
              </a:ext>
            </a:extLst>
          </p:cNvPr>
          <p:cNvSpPr txBox="1">
            <a:spLocks/>
          </p:cNvSpPr>
          <p:nvPr/>
        </p:nvSpPr>
        <p:spPr bwMode="auto">
          <a:xfrm>
            <a:off x="792164" y="193642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Multi Layer </a:t>
            </a:r>
            <a:r>
              <a:rPr lang="it-IT" sz="2000" dirty="0" err="1"/>
              <a:t>Perceptron</a:t>
            </a:r>
            <a:endParaRPr lang="it-IT" sz="2000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434B841-776D-B7EC-E2BE-128A936B3FC7}"/>
              </a:ext>
            </a:extLst>
          </p:cNvPr>
          <p:cNvSpPr txBox="1">
            <a:spLocks/>
          </p:cNvSpPr>
          <p:nvPr/>
        </p:nvSpPr>
        <p:spPr bwMode="auto">
          <a:xfrm>
            <a:off x="792163" y="26369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Decision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BA2906C-08D3-066C-A826-FB10EE9FBC9D}"/>
              </a:ext>
            </a:extLst>
          </p:cNvPr>
          <p:cNvSpPr txBox="1">
            <a:spLocks/>
          </p:cNvSpPr>
          <p:nvPr/>
        </p:nvSpPr>
        <p:spPr bwMode="auto">
          <a:xfrm>
            <a:off x="792162" y="3974906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Gradient</a:t>
            </a:r>
            <a:r>
              <a:rPr lang="it-IT" sz="2000" dirty="0"/>
              <a:t> </a:t>
            </a: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Tree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1B629CDC-F306-CC86-FD66-88422FB4AF6D}"/>
              </a:ext>
            </a:extLst>
          </p:cNvPr>
          <p:cNvSpPr txBox="1">
            <a:spLocks/>
          </p:cNvSpPr>
          <p:nvPr/>
        </p:nvSpPr>
        <p:spPr bwMode="auto">
          <a:xfrm>
            <a:off x="792162" y="3304580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Random </a:t>
            </a:r>
            <a:r>
              <a:rPr lang="it-IT" sz="2000" dirty="0" err="1"/>
              <a:t>Forest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011A8A-DE60-CCC6-2A4D-EBD336E885D6}"/>
              </a:ext>
            </a:extLst>
          </p:cNvPr>
          <p:cNvSpPr txBox="1">
            <a:spLocks/>
          </p:cNvSpPr>
          <p:nvPr/>
        </p:nvSpPr>
        <p:spPr bwMode="auto">
          <a:xfrm>
            <a:off x="792161" y="464249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endParaRPr lang="it-IT" sz="2000" dirty="0"/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196F3C49-CC9C-96C0-931B-6DEB2F070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873787"/>
              </p:ext>
            </p:extLst>
          </p:nvPr>
        </p:nvGraphicFramePr>
        <p:xfrm>
          <a:off x="3707904" y="1377814"/>
          <a:ext cx="4968552" cy="385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077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Keras</a:t>
            </a:r>
            <a:r>
              <a:rPr lang="it-IT" sz="3200" b="0" dirty="0">
                <a:solidFill>
                  <a:schemeClr val="bg1"/>
                </a:solidFill>
              </a:rPr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253212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2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For the training,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the tokens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computed</a:t>
            </a:r>
            <a:r>
              <a:rPr lang="it-IT" sz="2000" dirty="0"/>
              <a:t> for the </a:t>
            </a:r>
            <a:r>
              <a:rPr lang="it-IT" sz="2000" dirty="0" err="1"/>
              <a:t>pySpark</a:t>
            </a:r>
            <a:r>
              <a:rPr lang="it-IT" sz="2000" dirty="0"/>
              <a:t> models.</a:t>
            </a:r>
          </a:p>
          <a:p>
            <a:pPr marL="0" indent="0">
              <a:buNone/>
            </a:pPr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8D393FB-8697-B301-0CFC-2F6F6A274826}"/>
              </a:ext>
            </a:extLst>
          </p:cNvPr>
          <p:cNvSpPr/>
          <p:nvPr/>
        </p:nvSpPr>
        <p:spPr bwMode="auto">
          <a:xfrm>
            <a:off x="900670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from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pySpark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FE508B3-716C-C047-5794-501810923ED2}"/>
              </a:ext>
            </a:extLst>
          </p:cNvPr>
          <p:cNvSpPr/>
          <p:nvPr/>
        </p:nvSpPr>
        <p:spPr bwMode="auto">
          <a:xfrm>
            <a:off x="3492958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F3BD52D-FDE7-D939-9A72-96BFDEE794EE}"/>
              </a:ext>
            </a:extLst>
          </p:cNvPr>
          <p:cNvSpPr/>
          <p:nvPr/>
        </p:nvSpPr>
        <p:spPr bwMode="auto">
          <a:xfrm>
            <a:off x="6084168" y="220486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Freccia destra 1">
            <a:extLst>
              <a:ext uri="{FF2B5EF4-FFF2-40B4-BE49-F238E27FC236}">
                <a16:creationId xmlns:a16="http://schemas.microsoft.com/office/drawing/2014/main" id="{BF27A917-3604-239B-6B30-59B9625B166E}"/>
              </a:ext>
            </a:extLst>
          </p:cNvPr>
          <p:cNvSpPr/>
          <p:nvPr/>
        </p:nvSpPr>
        <p:spPr bwMode="auto">
          <a:xfrm>
            <a:off x="2822499" y="2480414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Freccia destra 1">
            <a:extLst>
              <a:ext uri="{FF2B5EF4-FFF2-40B4-BE49-F238E27FC236}">
                <a16:creationId xmlns:a16="http://schemas.microsoft.com/office/drawing/2014/main" id="{BAD06DAD-5A70-A764-7F74-8673D0877EE2}"/>
              </a:ext>
            </a:extLst>
          </p:cNvPr>
          <p:cNvSpPr/>
          <p:nvPr/>
        </p:nvSpPr>
        <p:spPr bwMode="auto">
          <a:xfrm>
            <a:off x="5414248" y="2480414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ccia destra 1">
            <a:extLst>
              <a:ext uri="{FF2B5EF4-FFF2-40B4-BE49-F238E27FC236}">
                <a16:creationId xmlns:a16="http://schemas.microsoft.com/office/drawing/2014/main" id="{534502C1-1BCB-65C5-6B5B-7728E71EC1A5}"/>
              </a:ext>
            </a:extLst>
          </p:cNvPr>
          <p:cNvSpPr/>
          <p:nvPr/>
        </p:nvSpPr>
        <p:spPr bwMode="auto">
          <a:xfrm rot="5400000">
            <a:off x="6709852" y="320477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208694-C2BD-DC64-EE9E-0030B7EE67CB}"/>
              </a:ext>
            </a:extLst>
          </p:cNvPr>
          <p:cNvSpPr/>
          <p:nvPr/>
        </p:nvSpPr>
        <p:spPr bwMode="auto">
          <a:xfrm>
            <a:off x="6078567" y="359540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B058F83-5D36-8517-5D54-177CE5A5AD7C}"/>
              </a:ext>
            </a:extLst>
          </p:cNvPr>
          <p:cNvSpPr/>
          <p:nvPr/>
        </p:nvSpPr>
        <p:spPr bwMode="auto">
          <a:xfrm>
            <a:off x="-3276872" y="2237049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F59E752-6B92-F804-3798-E54AFDD90F96}"/>
              </a:ext>
            </a:extLst>
          </p:cNvPr>
          <p:cNvSpPr/>
          <p:nvPr/>
        </p:nvSpPr>
        <p:spPr bwMode="auto">
          <a:xfrm>
            <a:off x="3491880" y="7821488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42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5400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0D0640BF-CA74-CB2D-C960-0DD440F1802A}"/>
              </a:ext>
            </a:extLst>
          </p:cNvPr>
          <p:cNvSpPr txBox="1">
            <a:spLocks/>
          </p:cNvSpPr>
          <p:nvPr/>
        </p:nvSpPr>
        <p:spPr bwMode="auto">
          <a:xfrm>
            <a:off x="971600" y="1340768"/>
            <a:ext cx="7559675" cy="95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b="1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nowdays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111561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5940151" y="2687536"/>
            <a:ext cx="2591123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User Tweets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CF8EFAE-595D-51ED-5F7C-EB59EDB1C7C5}"/>
              </a:ext>
            </a:extLst>
          </p:cNvPr>
          <p:cNvSpPr txBox="1">
            <a:spLocks/>
          </p:cNvSpPr>
          <p:nvPr/>
        </p:nvSpPr>
        <p:spPr bwMode="auto">
          <a:xfrm>
            <a:off x="5940151" y="3423918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From </a:t>
            </a:r>
            <a:r>
              <a:rPr lang="it-IT" sz="2000" dirty="0" err="1"/>
              <a:t>your</a:t>
            </a:r>
            <a:r>
              <a:rPr lang="it-IT" sz="2000" dirty="0"/>
              <a:t> feed</a:t>
            </a:r>
          </a:p>
          <a:p>
            <a:r>
              <a:rPr lang="it-IT" sz="2000" dirty="0"/>
              <a:t>Live tweets </a:t>
            </a:r>
            <a:r>
              <a:rPr lang="it-IT" sz="2000" dirty="0" err="1"/>
              <a:t>about</a:t>
            </a:r>
            <a:r>
              <a:rPr lang="it-IT" sz="2000" dirty="0"/>
              <a:t> an event</a:t>
            </a:r>
          </a:p>
          <a:p>
            <a:r>
              <a:rPr lang="it-IT" sz="2000" dirty="0"/>
              <a:t>Testimonials</a:t>
            </a:r>
          </a:p>
          <a:p>
            <a:endParaRPr lang="it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0B93E3-1528-DC98-E6CF-1EC636C38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260648"/>
            <a:ext cx="7416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it-IT" altLang="it-IT"/>
              <a:t>Twitter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4436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2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For the </a:t>
            </a:r>
            <a:r>
              <a:rPr lang="it-IT" sz="2000" dirty="0" err="1"/>
              <a:t>application</a:t>
            </a:r>
            <a:r>
              <a:rPr lang="it-IT" sz="2000" dirty="0"/>
              <a:t>, I </a:t>
            </a:r>
            <a:r>
              <a:rPr lang="it-IT" sz="2000" dirty="0" err="1"/>
              <a:t>wrote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I’ve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dirty="0" err="1"/>
              <a:t>pySpark</a:t>
            </a:r>
            <a:r>
              <a:rPr lang="it-IT" sz="2000" dirty="0"/>
              <a:t>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get</a:t>
            </a:r>
            <a:r>
              <a:rPr lang="it-IT" sz="2000" dirty="0"/>
              <a:t> tokens from the tweet in </a:t>
            </a:r>
            <a:r>
              <a:rPr lang="it-IT" sz="2000" dirty="0" err="1"/>
              <a:t>order</a:t>
            </a:r>
            <a:r>
              <a:rPr lang="it-IT" sz="2000" dirty="0"/>
              <a:t> to work </a:t>
            </a:r>
            <a:r>
              <a:rPr lang="it-IT" sz="2000" dirty="0" err="1"/>
              <a:t>as</a:t>
            </a:r>
            <a:r>
              <a:rPr lang="it-IT" sz="2000" dirty="0"/>
              <a:t> a standalone.</a:t>
            </a:r>
          </a:p>
          <a:p>
            <a:pPr marL="0" indent="0">
              <a:buNone/>
            </a:pPr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8D393FB-8697-B301-0CFC-2F6F6A274826}"/>
              </a:ext>
            </a:extLst>
          </p:cNvPr>
          <p:cNvSpPr/>
          <p:nvPr/>
        </p:nvSpPr>
        <p:spPr bwMode="auto">
          <a:xfrm>
            <a:off x="900670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FE508B3-716C-C047-5794-501810923ED2}"/>
              </a:ext>
            </a:extLst>
          </p:cNvPr>
          <p:cNvSpPr/>
          <p:nvPr/>
        </p:nvSpPr>
        <p:spPr bwMode="auto">
          <a:xfrm>
            <a:off x="3492958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F3BD52D-FDE7-D939-9A72-96BFDEE794EE}"/>
              </a:ext>
            </a:extLst>
          </p:cNvPr>
          <p:cNvSpPr/>
          <p:nvPr/>
        </p:nvSpPr>
        <p:spPr bwMode="auto">
          <a:xfrm>
            <a:off x="6084168" y="362263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Freccia destra 1">
            <a:extLst>
              <a:ext uri="{FF2B5EF4-FFF2-40B4-BE49-F238E27FC236}">
                <a16:creationId xmlns:a16="http://schemas.microsoft.com/office/drawing/2014/main" id="{BF27A917-3604-239B-6B30-59B9625B166E}"/>
              </a:ext>
            </a:extLst>
          </p:cNvPr>
          <p:cNvSpPr/>
          <p:nvPr/>
        </p:nvSpPr>
        <p:spPr bwMode="auto">
          <a:xfrm>
            <a:off x="2822499" y="389818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Freccia destra 1">
            <a:extLst>
              <a:ext uri="{FF2B5EF4-FFF2-40B4-BE49-F238E27FC236}">
                <a16:creationId xmlns:a16="http://schemas.microsoft.com/office/drawing/2014/main" id="{BAD06DAD-5A70-A764-7F74-8673D0877EE2}"/>
              </a:ext>
            </a:extLst>
          </p:cNvPr>
          <p:cNvSpPr/>
          <p:nvPr/>
        </p:nvSpPr>
        <p:spPr bwMode="auto">
          <a:xfrm>
            <a:off x="5414248" y="389818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ccia destra 1">
            <a:extLst>
              <a:ext uri="{FF2B5EF4-FFF2-40B4-BE49-F238E27FC236}">
                <a16:creationId xmlns:a16="http://schemas.microsoft.com/office/drawing/2014/main" id="{534502C1-1BCB-65C5-6B5B-7728E71EC1A5}"/>
              </a:ext>
            </a:extLst>
          </p:cNvPr>
          <p:cNvSpPr/>
          <p:nvPr/>
        </p:nvSpPr>
        <p:spPr bwMode="auto">
          <a:xfrm rot="5400000">
            <a:off x="6709852" y="4622548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1208694-C2BD-DC64-EE9E-0030B7EE67CB}"/>
              </a:ext>
            </a:extLst>
          </p:cNvPr>
          <p:cNvSpPr/>
          <p:nvPr/>
        </p:nvSpPr>
        <p:spPr bwMode="auto">
          <a:xfrm>
            <a:off x="6078567" y="501317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53E7EB6-F793-E610-A543-B7C8389774D6}"/>
              </a:ext>
            </a:extLst>
          </p:cNvPr>
          <p:cNvSpPr/>
          <p:nvPr/>
        </p:nvSpPr>
        <p:spPr bwMode="auto">
          <a:xfrm>
            <a:off x="900670" y="2237049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8" name="Freccia destra 1">
            <a:extLst>
              <a:ext uri="{FF2B5EF4-FFF2-40B4-BE49-F238E27FC236}">
                <a16:creationId xmlns:a16="http://schemas.microsoft.com/office/drawing/2014/main" id="{4B2D74E7-0DC0-945C-D849-0B8DCD02786E}"/>
              </a:ext>
            </a:extLst>
          </p:cNvPr>
          <p:cNvSpPr/>
          <p:nvPr/>
        </p:nvSpPr>
        <p:spPr bwMode="auto">
          <a:xfrm rot="5400000">
            <a:off x="1510953" y="323696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Freccia destra 1">
            <a:extLst>
              <a:ext uri="{FF2B5EF4-FFF2-40B4-BE49-F238E27FC236}">
                <a16:creationId xmlns:a16="http://schemas.microsoft.com/office/drawing/2014/main" id="{E9EED5CA-0F0C-0D59-BAA9-94A348977590}"/>
              </a:ext>
            </a:extLst>
          </p:cNvPr>
          <p:cNvSpPr/>
          <p:nvPr/>
        </p:nvSpPr>
        <p:spPr bwMode="auto">
          <a:xfrm rot="10800000">
            <a:off x="5414248" y="5346910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1BF4706-8144-C1D4-A2A7-100B0EB47E1D}"/>
              </a:ext>
            </a:extLst>
          </p:cNvPr>
          <p:cNvSpPr/>
          <p:nvPr/>
        </p:nvSpPr>
        <p:spPr bwMode="auto">
          <a:xfrm>
            <a:off x="3492958" y="5013176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026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9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LSTM performance:</a:t>
            </a:r>
          </a:p>
          <a:p>
            <a:r>
              <a:rPr lang="it-IT" sz="2000" dirty="0" err="1"/>
              <a:t>Trained</a:t>
            </a:r>
            <a:r>
              <a:rPr lang="it-IT" sz="2000" dirty="0"/>
              <a:t> in </a:t>
            </a:r>
            <a:r>
              <a:rPr lang="it-IT" sz="2000" b="1" dirty="0"/>
              <a:t>2</a:t>
            </a:r>
            <a:r>
              <a:rPr lang="it-IT" sz="2000" dirty="0"/>
              <a:t> </a:t>
            </a:r>
            <a:r>
              <a:rPr lang="it-IT" sz="2000" dirty="0" err="1"/>
              <a:t>epoch</a:t>
            </a:r>
            <a:endParaRPr lang="it-IT" sz="2000" dirty="0"/>
          </a:p>
          <a:p>
            <a:r>
              <a:rPr lang="it-IT" sz="2000" dirty="0" err="1"/>
              <a:t>Traning</a:t>
            </a:r>
            <a:r>
              <a:rPr lang="it-IT" sz="2000" dirty="0"/>
              <a:t> </a:t>
            </a:r>
            <a:r>
              <a:rPr lang="it-IT" sz="2000" dirty="0" err="1"/>
              <a:t>accuracy</a:t>
            </a:r>
            <a:r>
              <a:rPr lang="it-IT" sz="2000" dirty="0"/>
              <a:t>: 0.87</a:t>
            </a:r>
          </a:p>
          <a:p>
            <a:r>
              <a:rPr lang="it-IT" sz="2000" dirty="0"/>
              <a:t>Test </a:t>
            </a:r>
            <a:r>
              <a:rPr lang="it-IT" sz="2000" dirty="0" err="1"/>
              <a:t>accuracy</a:t>
            </a:r>
            <a:r>
              <a:rPr lang="it-IT" sz="2000" dirty="0"/>
              <a:t>: 0.78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28AC7DBC-D136-A64B-20FC-4EF20D65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88634"/>
              </p:ext>
            </p:extLst>
          </p:nvPr>
        </p:nvGraphicFramePr>
        <p:xfrm>
          <a:off x="1511659" y="2952608"/>
          <a:ext cx="6120680" cy="278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433712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1096241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461654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553009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72782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8103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4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Keras</a:t>
            </a:r>
            <a:r>
              <a:rPr lang="it-IT" dirty="0">
                <a:solidFill>
                  <a:srgbClr val="790022"/>
                </a:solidFill>
              </a:rPr>
              <a:t> LSTM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CE5C2ED-DE60-12C1-2D14-1A8E3FF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9" y="1124744"/>
            <a:ext cx="7559675" cy="100811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LSTM performance:</a:t>
            </a:r>
          </a:p>
          <a:p>
            <a:r>
              <a:rPr lang="it-IT" sz="2000" dirty="0" err="1"/>
              <a:t>Trained</a:t>
            </a:r>
            <a:r>
              <a:rPr lang="it-IT" sz="2000" dirty="0"/>
              <a:t> in </a:t>
            </a:r>
            <a:r>
              <a:rPr lang="it-IT" sz="2000" b="1" dirty="0"/>
              <a:t>2</a:t>
            </a:r>
            <a:r>
              <a:rPr lang="it-IT" sz="2000" dirty="0"/>
              <a:t> </a:t>
            </a:r>
            <a:r>
              <a:rPr lang="it-IT" sz="2000" dirty="0" err="1"/>
              <a:t>epoch</a:t>
            </a:r>
            <a:endParaRPr lang="it-IT" sz="2000" dirty="0"/>
          </a:p>
          <a:p>
            <a:r>
              <a:rPr lang="it-IT" sz="2000" dirty="0" err="1"/>
              <a:t>Traning</a:t>
            </a:r>
            <a:r>
              <a:rPr lang="it-IT" sz="2000" dirty="0"/>
              <a:t> </a:t>
            </a:r>
            <a:r>
              <a:rPr lang="it-IT" sz="2000" dirty="0" err="1"/>
              <a:t>accuracy</a:t>
            </a:r>
            <a:r>
              <a:rPr lang="it-IT" sz="2000" dirty="0"/>
              <a:t>: 0.87</a:t>
            </a:r>
          </a:p>
          <a:p>
            <a:r>
              <a:rPr lang="it-IT" sz="2000" dirty="0"/>
              <a:t>Test </a:t>
            </a:r>
            <a:r>
              <a:rPr lang="it-IT" sz="2000" dirty="0" err="1"/>
              <a:t>accuracy</a:t>
            </a:r>
            <a:r>
              <a:rPr lang="it-IT" sz="2000" dirty="0"/>
              <a:t>: 0.78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28AC7DBC-D136-A64B-20FC-4EF20D65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33485"/>
              </p:ext>
            </p:extLst>
          </p:nvPr>
        </p:nvGraphicFramePr>
        <p:xfrm>
          <a:off x="3866808" y="1124744"/>
          <a:ext cx="5256584" cy="1558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51">
                  <a:extLst>
                    <a:ext uri="{9D8B030D-6E8A-4147-A177-3AD203B41FA5}">
                      <a16:colId xmlns:a16="http://schemas.microsoft.com/office/drawing/2014/main" val="255435239"/>
                    </a:ext>
                  </a:extLst>
                </a:gridCol>
                <a:gridCol w="1322597">
                  <a:extLst>
                    <a:ext uri="{9D8B030D-6E8A-4147-A177-3AD203B41FA5}">
                      <a16:colId xmlns:a16="http://schemas.microsoft.com/office/drawing/2014/main" val="3147530591"/>
                    </a:ext>
                  </a:extLst>
                </a:gridCol>
                <a:gridCol w="1087357">
                  <a:extLst>
                    <a:ext uri="{9D8B030D-6E8A-4147-A177-3AD203B41FA5}">
                      <a16:colId xmlns:a16="http://schemas.microsoft.com/office/drawing/2014/main" val="2768613862"/>
                    </a:ext>
                  </a:extLst>
                </a:gridCol>
                <a:gridCol w="1289695">
                  <a:extLst>
                    <a:ext uri="{9D8B030D-6E8A-4147-A177-3AD203B41FA5}">
                      <a16:colId xmlns:a16="http://schemas.microsoft.com/office/drawing/2014/main" val="477596002"/>
                    </a:ext>
                  </a:extLst>
                </a:gridCol>
                <a:gridCol w="1226284">
                  <a:extLst>
                    <a:ext uri="{9D8B030D-6E8A-4147-A177-3AD203B41FA5}">
                      <a16:colId xmlns:a16="http://schemas.microsoft.com/office/drawing/2014/main" val="873159333"/>
                    </a:ext>
                  </a:extLst>
                </a:gridCol>
              </a:tblGrid>
              <a:tr h="2194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9719"/>
                  </a:ext>
                </a:extLst>
              </a:tr>
              <a:tr h="36971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445"/>
                  </a:ext>
                </a:extLst>
              </a:tr>
              <a:tr h="4116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00637"/>
                  </a:ext>
                </a:extLst>
              </a:tr>
              <a:tr h="4116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06397"/>
                  </a:ext>
                </a:extLst>
              </a:tr>
            </a:tbl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3EF6CA5-FECB-EF59-ED6C-DB2AB72B7311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Small dataset</a:t>
            </a:r>
          </a:p>
          <a:p>
            <a:r>
              <a:rPr lang="it-IT" dirty="0"/>
              <a:t>Small </a:t>
            </a:r>
            <a:r>
              <a:rPr lang="it-IT" dirty="0" err="1"/>
              <a:t>Context</a:t>
            </a:r>
            <a:endParaRPr lang="it-IT" dirty="0"/>
          </a:p>
          <a:p>
            <a:r>
              <a:rPr lang="it-IT" dirty="0"/>
              <a:t>Not </a:t>
            </a:r>
            <a:r>
              <a:rPr lang="it-IT" dirty="0" err="1"/>
              <a:t>enough</a:t>
            </a:r>
            <a:r>
              <a:rPr lang="it-IT" dirty="0"/>
              <a:t> samples to </a:t>
            </a:r>
            <a:r>
              <a:rPr lang="it-IT" dirty="0" err="1"/>
              <a:t>train</a:t>
            </a:r>
            <a:r>
              <a:rPr lang="it-IT" dirty="0"/>
              <a:t> a good </a:t>
            </a:r>
            <a:r>
              <a:rPr lang="it-IT" dirty="0" err="1"/>
              <a:t>embeddings</a:t>
            </a: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8FDC00B-3DB7-E6D6-9697-C4D1A409EFB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Why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performing</a:t>
            </a:r>
            <a:r>
              <a:rPr lang="it-IT" b="1" dirty="0"/>
              <a:t> </a:t>
            </a:r>
            <a:r>
              <a:rPr lang="it-IT" b="1" dirty="0" err="1"/>
              <a:t>better</a:t>
            </a:r>
            <a:r>
              <a:rPr lang="it-IT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966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81287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FFAD1DA-1456-0511-17C3-A5F9FDA5387C}"/>
              </a:ext>
            </a:extLst>
          </p:cNvPr>
          <p:cNvSpPr/>
          <p:nvPr/>
        </p:nvSpPr>
        <p:spPr bwMode="auto">
          <a:xfrm>
            <a:off x="900670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8604312-8C78-D241-CE7E-97EA791D6074}"/>
              </a:ext>
            </a:extLst>
          </p:cNvPr>
          <p:cNvSpPr/>
          <p:nvPr/>
        </p:nvSpPr>
        <p:spPr bwMode="auto">
          <a:xfrm>
            <a:off x="3492958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926AA3-4C1F-8029-6272-0874A251A21B}"/>
              </a:ext>
            </a:extLst>
          </p:cNvPr>
          <p:cNvSpPr/>
          <p:nvPr/>
        </p:nvSpPr>
        <p:spPr bwMode="auto">
          <a:xfrm>
            <a:off x="6084168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Freccia destra 1">
            <a:extLst>
              <a:ext uri="{FF2B5EF4-FFF2-40B4-BE49-F238E27FC236}">
                <a16:creationId xmlns:a16="http://schemas.microsoft.com/office/drawing/2014/main" id="{9CC207AD-A831-16E2-BAE2-ABC23B223C4E}"/>
              </a:ext>
            </a:extLst>
          </p:cNvPr>
          <p:cNvSpPr/>
          <p:nvPr/>
        </p:nvSpPr>
        <p:spPr bwMode="auto">
          <a:xfrm>
            <a:off x="2822499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Freccia destra 1">
            <a:extLst>
              <a:ext uri="{FF2B5EF4-FFF2-40B4-BE49-F238E27FC236}">
                <a16:creationId xmlns:a16="http://schemas.microsoft.com/office/drawing/2014/main" id="{0FBAA87E-E727-0E67-37B6-F4251F8CAFE3}"/>
              </a:ext>
            </a:extLst>
          </p:cNvPr>
          <p:cNvSpPr/>
          <p:nvPr/>
        </p:nvSpPr>
        <p:spPr bwMode="auto">
          <a:xfrm>
            <a:off x="5414248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ccia destra 1">
            <a:extLst>
              <a:ext uri="{FF2B5EF4-FFF2-40B4-BE49-F238E27FC236}">
                <a16:creationId xmlns:a16="http://schemas.microsoft.com/office/drawing/2014/main" id="{8F91863B-18F2-D866-B838-0DEFE9F164ED}"/>
              </a:ext>
            </a:extLst>
          </p:cNvPr>
          <p:cNvSpPr/>
          <p:nvPr/>
        </p:nvSpPr>
        <p:spPr bwMode="auto">
          <a:xfrm rot="5400000">
            <a:off x="6709852" y="3510243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0FB9A77-75A0-AD63-DB46-32CE2C86EBD3}"/>
              </a:ext>
            </a:extLst>
          </p:cNvPr>
          <p:cNvSpPr/>
          <p:nvPr/>
        </p:nvSpPr>
        <p:spPr bwMode="auto">
          <a:xfrm>
            <a:off x="6078567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7FE7C7B-BFEB-FF24-2ADC-D0CEC0B605CB}"/>
              </a:ext>
            </a:extLst>
          </p:cNvPr>
          <p:cNvSpPr/>
          <p:nvPr/>
        </p:nvSpPr>
        <p:spPr bwMode="auto">
          <a:xfrm>
            <a:off x="900670" y="112474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20" name="Freccia destra 1">
            <a:extLst>
              <a:ext uri="{FF2B5EF4-FFF2-40B4-BE49-F238E27FC236}">
                <a16:creationId xmlns:a16="http://schemas.microsoft.com/office/drawing/2014/main" id="{C4B1F0FC-8707-2664-9A55-737FEE3A9C32}"/>
              </a:ext>
            </a:extLst>
          </p:cNvPr>
          <p:cNvSpPr/>
          <p:nvPr/>
        </p:nvSpPr>
        <p:spPr bwMode="auto">
          <a:xfrm rot="5400000">
            <a:off x="1510953" y="212465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Freccia destra 1">
            <a:extLst>
              <a:ext uri="{FF2B5EF4-FFF2-40B4-BE49-F238E27FC236}">
                <a16:creationId xmlns:a16="http://schemas.microsoft.com/office/drawing/2014/main" id="{B2407CBB-4EA0-8D7A-CB0A-C5C861E3CC7C}"/>
              </a:ext>
            </a:extLst>
          </p:cNvPr>
          <p:cNvSpPr/>
          <p:nvPr/>
        </p:nvSpPr>
        <p:spPr bwMode="auto">
          <a:xfrm rot="10800000">
            <a:off x="5414248" y="4234605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9DDB4ED-28DE-BE9C-E814-AC3B3E24C0B7}"/>
              </a:ext>
            </a:extLst>
          </p:cNvPr>
          <p:cNvSpPr/>
          <p:nvPr/>
        </p:nvSpPr>
        <p:spPr bwMode="auto">
          <a:xfrm>
            <a:off x="3492958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6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FFAD1DA-1456-0511-17C3-A5F9FDA5387C}"/>
              </a:ext>
            </a:extLst>
          </p:cNvPr>
          <p:cNvSpPr/>
          <p:nvPr/>
        </p:nvSpPr>
        <p:spPr bwMode="auto">
          <a:xfrm>
            <a:off x="-8029400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Word token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function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8604312-8C78-D241-CE7E-97EA791D6074}"/>
              </a:ext>
            </a:extLst>
          </p:cNvPr>
          <p:cNvSpPr/>
          <p:nvPr/>
        </p:nvSpPr>
        <p:spPr bwMode="auto">
          <a:xfrm>
            <a:off x="-5437112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Tokenization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926AA3-4C1F-8029-6272-0874A251A21B}"/>
              </a:ext>
            </a:extLst>
          </p:cNvPr>
          <p:cNvSpPr/>
          <p:nvPr/>
        </p:nvSpPr>
        <p:spPr bwMode="auto">
          <a:xfrm>
            <a:off x="-2845902" y="251033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>
                <a:solidFill>
                  <a:srgbClr val="000000"/>
                </a:solidFill>
                <a:latin typeface="+mn-lt"/>
              </a:rPr>
              <a:t>Pad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sequences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Freccia destra 1">
            <a:extLst>
              <a:ext uri="{FF2B5EF4-FFF2-40B4-BE49-F238E27FC236}">
                <a16:creationId xmlns:a16="http://schemas.microsoft.com/office/drawing/2014/main" id="{9CC207AD-A831-16E2-BAE2-ABC23B223C4E}"/>
              </a:ext>
            </a:extLst>
          </p:cNvPr>
          <p:cNvSpPr/>
          <p:nvPr/>
        </p:nvSpPr>
        <p:spPr bwMode="auto">
          <a:xfrm>
            <a:off x="-6107571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Freccia destra 1">
            <a:extLst>
              <a:ext uri="{FF2B5EF4-FFF2-40B4-BE49-F238E27FC236}">
                <a16:creationId xmlns:a16="http://schemas.microsoft.com/office/drawing/2014/main" id="{0FBAA87E-E727-0E67-37B6-F4251F8CAFE3}"/>
              </a:ext>
            </a:extLst>
          </p:cNvPr>
          <p:cNvSpPr/>
          <p:nvPr/>
        </p:nvSpPr>
        <p:spPr bwMode="auto">
          <a:xfrm>
            <a:off x="-3515822" y="2785881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Freccia destra 1">
            <a:extLst>
              <a:ext uri="{FF2B5EF4-FFF2-40B4-BE49-F238E27FC236}">
                <a16:creationId xmlns:a16="http://schemas.microsoft.com/office/drawing/2014/main" id="{8F91863B-18F2-D866-B838-0DEFE9F164ED}"/>
              </a:ext>
            </a:extLst>
          </p:cNvPr>
          <p:cNvSpPr/>
          <p:nvPr/>
        </p:nvSpPr>
        <p:spPr bwMode="auto">
          <a:xfrm rot="5400000">
            <a:off x="-2220218" y="3510243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0FB9A77-75A0-AD63-DB46-32CE2C86EBD3}"/>
              </a:ext>
            </a:extLst>
          </p:cNvPr>
          <p:cNvSpPr/>
          <p:nvPr/>
        </p:nvSpPr>
        <p:spPr bwMode="auto">
          <a:xfrm>
            <a:off x="-2851503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Prediction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7FE7C7B-BFEB-FF24-2ADC-D0CEC0B605CB}"/>
              </a:ext>
            </a:extLst>
          </p:cNvPr>
          <p:cNvSpPr/>
          <p:nvPr/>
        </p:nvSpPr>
        <p:spPr bwMode="auto">
          <a:xfrm>
            <a:off x="-8029400" y="1124744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displayed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tweets</a:t>
            </a:r>
          </a:p>
        </p:txBody>
      </p:sp>
      <p:sp>
        <p:nvSpPr>
          <p:cNvPr id="20" name="Freccia destra 1">
            <a:extLst>
              <a:ext uri="{FF2B5EF4-FFF2-40B4-BE49-F238E27FC236}">
                <a16:creationId xmlns:a16="http://schemas.microsoft.com/office/drawing/2014/main" id="{C4B1F0FC-8707-2664-9A55-737FEE3A9C32}"/>
              </a:ext>
            </a:extLst>
          </p:cNvPr>
          <p:cNvSpPr/>
          <p:nvPr/>
        </p:nvSpPr>
        <p:spPr bwMode="auto">
          <a:xfrm rot="5400000">
            <a:off x="-7419117" y="2124656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" name="Freccia destra 1">
            <a:extLst>
              <a:ext uri="{FF2B5EF4-FFF2-40B4-BE49-F238E27FC236}">
                <a16:creationId xmlns:a16="http://schemas.microsoft.com/office/drawing/2014/main" id="{B2407CBB-4EA0-8D7A-CB0A-C5C861E3CC7C}"/>
              </a:ext>
            </a:extLst>
          </p:cNvPr>
          <p:cNvSpPr/>
          <p:nvPr/>
        </p:nvSpPr>
        <p:spPr bwMode="auto">
          <a:xfrm rot="10800000">
            <a:off x="-3515822" y="4234605"/>
            <a:ext cx="670459" cy="110796"/>
          </a:xfrm>
          <a:prstGeom prst="rightArrow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9DDB4ED-28DE-BE9C-E814-AC3B3E24C0B7}"/>
              </a:ext>
            </a:extLst>
          </p:cNvPr>
          <p:cNvSpPr/>
          <p:nvPr/>
        </p:nvSpPr>
        <p:spPr bwMode="auto">
          <a:xfrm>
            <a:off x="-5437112" y="3900871"/>
            <a:ext cx="1921829" cy="720080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dirty="0" err="1">
                <a:solidFill>
                  <a:srgbClr val="000000"/>
                </a:solidFill>
                <a:latin typeface="+mn-lt"/>
              </a:rPr>
              <a:t>Change</a:t>
            </a:r>
            <a:r>
              <a:rPr lang="it-IT" sz="2000" dirty="0">
                <a:solidFill>
                  <a:srgbClr val="000000"/>
                </a:solidFill>
                <a:latin typeface="+mn-lt"/>
              </a:rPr>
              <a:t> tweet </a:t>
            </a:r>
            <a:r>
              <a:rPr lang="it-IT" sz="2000" dirty="0" err="1">
                <a:solidFill>
                  <a:srgbClr val="000000"/>
                </a:solidFill>
                <a:latin typeface="+mn-lt"/>
              </a:rPr>
              <a:t>backgroud</a:t>
            </a: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747BE9B5-9EC4-E4E6-E0FA-AF6696F7AEE6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Keras</a:t>
            </a:r>
            <a:endParaRPr lang="it-IT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562E782-D42B-FCEE-CEF4-38B4F18B6139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768189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Selenium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6395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3168352" cy="326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 err="1"/>
              <a:t>Keras</a:t>
            </a:r>
            <a:endParaRPr lang="it-IT" sz="3200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46EFD19-A5F2-3572-BD75-6D35977E197D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84019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Selenium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6FE4FF1-DD54-BBE2-A4A4-1B1ED771D44C}"/>
              </a:ext>
            </a:extLst>
          </p:cNvPr>
          <p:cNvSpPr txBox="1">
            <a:spLocks/>
          </p:cNvSpPr>
          <p:nvPr/>
        </p:nvSpPr>
        <p:spPr bwMode="auto">
          <a:xfrm>
            <a:off x="1403648" y="3429000"/>
            <a:ext cx="316835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Machine Learning Library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offers</a:t>
            </a:r>
            <a:r>
              <a:rPr lang="it-IT" sz="2000" dirty="0"/>
              <a:t> </a:t>
            </a:r>
            <a:r>
              <a:rPr lang="it-IT" sz="2000" dirty="0" err="1"/>
              <a:t>layers</a:t>
            </a:r>
            <a:r>
              <a:rPr lang="it-IT" sz="2000" dirty="0"/>
              <a:t> and </a:t>
            </a:r>
            <a:r>
              <a:rPr lang="it-IT" sz="2000" dirty="0" err="1"/>
              <a:t>other</a:t>
            </a:r>
            <a:r>
              <a:rPr lang="it-IT" sz="2000" dirty="0"/>
              <a:t> utilities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76E51C4-B7A1-6C7B-F41A-D80C4C502D62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0206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Keras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436097" y="2687537"/>
            <a:ext cx="2304256" cy="59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 err="1"/>
              <a:t>Selenium</a:t>
            </a:r>
            <a:endParaRPr lang="it-IT" sz="3200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7424915-7011-2C79-6677-211D48C9E567}"/>
              </a:ext>
            </a:extLst>
          </p:cNvPr>
          <p:cNvSpPr txBox="1">
            <a:spLocks/>
          </p:cNvSpPr>
          <p:nvPr/>
        </p:nvSpPr>
        <p:spPr bwMode="auto">
          <a:xfrm>
            <a:off x="5436097" y="3429000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 dirty="0"/>
              <a:t>Chrome Controller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enables</a:t>
            </a:r>
            <a:r>
              <a:rPr lang="it-IT" sz="2000" dirty="0"/>
              <a:t> me to control and </a:t>
            </a:r>
            <a:r>
              <a:rPr lang="it-IT" sz="2000" dirty="0" err="1"/>
              <a:t>manipulates</a:t>
            </a:r>
            <a:r>
              <a:rPr lang="it-IT" sz="2000" dirty="0"/>
              <a:t> </a:t>
            </a:r>
            <a:r>
              <a:rPr lang="it-IT" sz="2000" dirty="0" err="1"/>
              <a:t>elements</a:t>
            </a:r>
            <a:r>
              <a:rPr lang="it-IT" sz="2000" dirty="0"/>
              <a:t> in the page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BDDBF52-F384-AD49-FA54-4EAD32155C82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50180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1052737"/>
            <a:ext cx="2114514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Keras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724130" y="1052736"/>
            <a:ext cx="3291796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Selenium</a:t>
            </a:r>
            <a:endParaRPr lang="it-IT" sz="1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A657A-0C46-8B2A-7875-40CF7D9518D7}"/>
              </a:ext>
            </a:extLst>
          </p:cNvPr>
          <p:cNvSpPr txBox="1">
            <a:spLocks/>
          </p:cNvSpPr>
          <p:nvPr/>
        </p:nvSpPr>
        <p:spPr bwMode="auto">
          <a:xfrm>
            <a:off x="1403648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Machine Learning Library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AE84BF5-88FD-72C0-B2B5-AE869236AEB6}"/>
              </a:ext>
            </a:extLst>
          </p:cNvPr>
          <p:cNvSpPr txBox="1">
            <a:spLocks/>
          </p:cNvSpPr>
          <p:nvPr/>
        </p:nvSpPr>
        <p:spPr bwMode="auto">
          <a:xfrm>
            <a:off x="5724130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Chrome Controller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1C134FD-3A01-E338-35F5-DB7E76A2D1D1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499007A2-828D-9B19-5BDC-D92CCFA0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5" y="1828464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310D18BB-42A7-019E-DABB-9437FDD3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464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69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4F28D3F-F970-E7E0-5EE1-12EEA68540D4}"/>
              </a:ext>
            </a:extLst>
          </p:cNvPr>
          <p:cNvSpPr txBox="1">
            <a:spLocks/>
          </p:cNvSpPr>
          <p:nvPr/>
        </p:nvSpPr>
        <p:spPr bwMode="auto">
          <a:xfrm>
            <a:off x="1403648" y="1052737"/>
            <a:ext cx="2114514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Keras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989EF23-7ED4-FB31-538A-2C893DCED9B0}"/>
              </a:ext>
            </a:extLst>
          </p:cNvPr>
          <p:cNvSpPr txBox="1">
            <a:spLocks/>
          </p:cNvSpPr>
          <p:nvPr/>
        </p:nvSpPr>
        <p:spPr bwMode="auto">
          <a:xfrm>
            <a:off x="5724130" y="1052736"/>
            <a:ext cx="3291796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dirty="0" err="1"/>
              <a:t>Selenium</a:t>
            </a:r>
            <a:endParaRPr lang="it-IT" sz="1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A657A-0C46-8B2A-7875-40CF7D9518D7}"/>
              </a:ext>
            </a:extLst>
          </p:cNvPr>
          <p:cNvSpPr txBox="1">
            <a:spLocks/>
          </p:cNvSpPr>
          <p:nvPr/>
        </p:nvSpPr>
        <p:spPr bwMode="auto">
          <a:xfrm>
            <a:off x="1403648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Machine Learning Library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AE84BF5-88FD-72C0-B2B5-AE869236AEB6}"/>
              </a:ext>
            </a:extLst>
          </p:cNvPr>
          <p:cNvSpPr txBox="1">
            <a:spLocks/>
          </p:cNvSpPr>
          <p:nvPr/>
        </p:nvSpPr>
        <p:spPr bwMode="auto">
          <a:xfrm>
            <a:off x="5724130" y="1396435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 dirty="0"/>
              <a:t>Chrome Controller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1C134FD-3A01-E338-35F5-DB7E76A2D1D1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The Application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0613F77-A38B-D987-F379-A39F87F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9" y="1863940"/>
            <a:ext cx="4122000" cy="3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A8A6FDAE-3076-DD22-421B-661FE79F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827428"/>
            <a:ext cx="4122000" cy="397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82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07AB0941-DEF8-42EB-9CA4-B44D624D1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-1611560"/>
            <a:ext cx="7416800" cy="504825"/>
          </a:xfrm>
        </p:spPr>
        <p:txBody>
          <a:bodyPr/>
          <a:lstStyle/>
          <a:p>
            <a:pPr algn="ctr" eaLnBrk="1" hangingPunct="1"/>
            <a:r>
              <a:rPr lang="it-IT" altLang="it-IT" dirty="0"/>
              <a:t>Twitter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F98C0A3-81CD-670A-4182-1DADBEF48DDC}"/>
              </a:ext>
            </a:extLst>
          </p:cNvPr>
          <p:cNvSpPr txBox="1">
            <a:spLocks/>
          </p:cNvSpPr>
          <p:nvPr/>
        </p:nvSpPr>
        <p:spPr bwMode="auto">
          <a:xfrm>
            <a:off x="-3132856" y="2687536"/>
            <a:ext cx="273630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Newspapers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9BA61236-FB14-E809-5AED-26EF8DCE0DF7}"/>
              </a:ext>
            </a:extLst>
          </p:cNvPr>
          <p:cNvSpPr txBox="1">
            <a:spLocks/>
          </p:cNvSpPr>
          <p:nvPr/>
        </p:nvSpPr>
        <p:spPr bwMode="auto">
          <a:xfrm>
            <a:off x="9612560" y="2687536"/>
            <a:ext cx="2591123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dirty="0"/>
              <a:t>User Tweets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CF8EFAE-595D-51ED-5F7C-EB59EDB1C7C5}"/>
              </a:ext>
            </a:extLst>
          </p:cNvPr>
          <p:cNvSpPr txBox="1">
            <a:spLocks/>
          </p:cNvSpPr>
          <p:nvPr/>
        </p:nvSpPr>
        <p:spPr bwMode="auto">
          <a:xfrm>
            <a:off x="9612560" y="3423918"/>
            <a:ext cx="31683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From </a:t>
            </a:r>
            <a:r>
              <a:rPr lang="it-IT" sz="2000" dirty="0" err="1"/>
              <a:t>your</a:t>
            </a:r>
            <a:r>
              <a:rPr lang="it-IT" sz="2000" dirty="0"/>
              <a:t> feed</a:t>
            </a:r>
          </a:p>
          <a:p>
            <a:r>
              <a:rPr lang="it-IT" sz="2000" dirty="0"/>
              <a:t>Live tweets </a:t>
            </a:r>
            <a:r>
              <a:rPr lang="it-IT" sz="2000" dirty="0" err="1"/>
              <a:t>about</a:t>
            </a:r>
            <a:r>
              <a:rPr lang="it-IT" sz="2000" dirty="0"/>
              <a:t> an event</a:t>
            </a:r>
          </a:p>
          <a:p>
            <a:r>
              <a:rPr lang="it-IT" sz="2000" dirty="0"/>
              <a:t>Testimonials</a:t>
            </a:r>
          </a:p>
          <a:p>
            <a:endParaRPr lang="it-IT" sz="2000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3185C99-9FC8-67F0-D9FA-04C0BD6D82D3}"/>
              </a:ext>
            </a:extLst>
          </p:cNvPr>
          <p:cNvSpPr/>
          <p:nvPr/>
        </p:nvSpPr>
        <p:spPr bwMode="auto">
          <a:xfrm>
            <a:off x="1295400" y="2564904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3D00A81-0723-5228-A409-719B666558D5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 err="1">
                <a:solidFill>
                  <a:schemeClr val="bg1"/>
                </a:solidFill>
              </a:rPr>
              <a:t>What</a:t>
            </a:r>
            <a:r>
              <a:rPr lang="it-IT" sz="3200" b="0" dirty="0">
                <a:solidFill>
                  <a:schemeClr val="bg1"/>
                </a:solidFill>
              </a:rPr>
              <a:t> can </a:t>
            </a:r>
            <a:r>
              <a:rPr lang="it-IT" sz="3200" b="0" dirty="0" err="1">
                <a:solidFill>
                  <a:schemeClr val="bg1"/>
                </a:solidFill>
              </a:rPr>
              <a:t>we</a:t>
            </a:r>
            <a:r>
              <a:rPr lang="it-IT" sz="3200" b="0" dirty="0">
                <a:solidFill>
                  <a:schemeClr val="bg1"/>
                </a:solidFill>
              </a:rPr>
              <a:t> do with </a:t>
            </a:r>
            <a:r>
              <a:rPr lang="it-IT" sz="3200" b="0" dirty="0" err="1">
                <a:solidFill>
                  <a:schemeClr val="bg1"/>
                </a:solidFill>
              </a:rPr>
              <a:t>this</a:t>
            </a:r>
            <a:r>
              <a:rPr lang="it-IT" sz="3200" b="0" dirty="0">
                <a:solidFill>
                  <a:schemeClr val="bg1"/>
                </a:solidFill>
              </a:rPr>
              <a:t> source?</a:t>
            </a:r>
          </a:p>
        </p:txBody>
      </p:sp>
    </p:spTree>
    <p:extLst>
      <p:ext uri="{BB962C8B-B14F-4D97-AF65-F5344CB8AC3E}">
        <p14:creationId xmlns:p14="http://schemas.microsoft.com/office/powerpoint/2010/main" val="121506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E5B90BE-981C-751E-ACCE-2D6580ED4A45}"/>
              </a:ext>
            </a:extLst>
          </p:cNvPr>
          <p:cNvSpPr/>
          <p:nvPr/>
        </p:nvSpPr>
        <p:spPr bwMode="auto">
          <a:xfrm>
            <a:off x="1256003" y="2641577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My take home </a:t>
            </a:r>
            <a:r>
              <a:rPr lang="it-IT" sz="3200" b="0" dirty="0" err="1">
                <a:solidFill>
                  <a:schemeClr val="bg1"/>
                </a:solidFill>
              </a:rPr>
              <a:t>message</a:t>
            </a:r>
            <a:endParaRPr lang="it-IT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58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B3303BF-A3FF-D765-7414-ECE838569A5F}"/>
              </a:ext>
            </a:extLst>
          </p:cNvPr>
          <p:cNvSpPr txBox="1">
            <a:spLocks/>
          </p:cNvSpPr>
          <p:nvPr/>
        </p:nvSpPr>
        <p:spPr bwMode="auto">
          <a:xfrm>
            <a:off x="-810140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356164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9891EF2-F0D3-BAE0-806C-01C1D1EBB6DA}"/>
              </a:ext>
            </a:extLst>
          </p:cNvPr>
          <p:cNvSpPr txBox="1">
            <a:spLocks/>
          </p:cNvSpPr>
          <p:nvPr/>
        </p:nvSpPr>
        <p:spPr bwMode="auto">
          <a:xfrm>
            <a:off x="95388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342250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E8BE5C58-0A65-A7E3-0F75-8F96A4B14640}"/>
              </a:ext>
            </a:extLst>
          </p:cNvPr>
          <p:cNvSpPr txBox="1">
            <a:spLocks/>
          </p:cNvSpPr>
          <p:nvPr/>
        </p:nvSpPr>
        <p:spPr bwMode="auto">
          <a:xfrm>
            <a:off x="10369228" y="3477185"/>
            <a:ext cx="7236220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it-IT" sz="4200" b="1" dirty="0">
                <a:solidFill>
                  <a:srgbClr val="790022"/>
                </a:solidFill>
              </a:rPr>
              <a:t>500 </a:t>
            </a:r>
            <a:r>
              <a:rPr lang="it-IT" sz="4200" b="1" dirty="0" err="1">
                <a:solidFill>
                  <a:srgbClr val="790022"/>
                </a:solidFill>
              </a:rPr>
              <a:t>milions</a:t>
            </a:r>
            <a:r>
              <a:rPr lang="it-IT" sz="4200" b="1" dirty="0">
                <a:solidFill>
                  <a:srgbClr val="790022"/>
                </a:solidFill>
              </a:rPr>
              <a:t> tweets per day!</a:t>
            </a:r>
          </a:p>
        </p:txBody>
      </p:sp>
    </p:spTree>
    <p:extLst>
      <p:ext uri="{BB962C8B-B14F-4D97-AF65-F5344CB8AC3E}">
        <p14:creationId xmlns:p14="http://schemas.microsoft.com/office/powerpoint/2010/main" val="62772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2" y="12030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Different models performed more or less the same, this is because the </a:t>
            </a:r>
            <a:r>
              <a:rPr lang="en-US" sz="2000" b="1" dirty="0"/>
              <a:t>dataset was small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8E495A4-520B-4D48-E9F2-98D4169019B9}"/>
              </a:ext>
            </a:extLst>
          </p:cNvPr>
          <p:cNvSpPr txBox="1">
            <a:spLocks/>
          </p:cNvSpPr>
          <p:nvPr/>
        </p:nvSpPr>
        <p:spPr bwMode="auto">
          <a:xfrm>
            <a:off x="792161" y="3380816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Given a model, </a:t>
            </a:r>
            <a:r>
              <a:rPr lang="it-IT" sz="2000" dirty="0" err="1"/>
              <a:t>it</a:t>
            </a:r>
            <a:r>
              <a:rPr lang="it-IT" sz="2000" dirty="0"/>
              <a:t> can be </a:t>
            </a:r>
            <a:r>
              <a:rPr lang="it-IT" sz="2000" dirty="0" err="1"/>
              <a:t>implemented</a:t>
            </a:r>
            <a:r>
              <a:rPr lang="it-IT" sz="2000" dirty="0"/>
              <a:t> to work live </a:t>
            </a:r>
            <a:r>
              <a:rPr lang="it-IT" sz="2000" dirty="0" err="1"/>
              <a:t>using</a:t>
            </a:r>
            <a:r>
              <a:rPr lang="it-IT" sz="2000" dirty="0"/>
              <a:t> a </a:t>
            </a:r>
            <a:r>
              <a:rPr lang="it-IT" sz="2000" dirty="0" err="1"/>
              <a:t>chrome</a:t>
            </a:r>
            <a:r>
              <a:rPr lang="it-IT" sz="2000" dirty="0"/>
              <a:t> extension or to </a:t>
            </a:r>
            <a:r>
              <a:rPr lang="it-IT" sz="2000" dirty="0" err="1"/>
              <a:t>automate</a:t>
            </a:r>
            <a:r>
              <a:rPr lang="it-IT" sz="2000" dirty="0"/>
              <a:t> a browser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Selenium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5866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3F5BEB9-4DEF-124B-A835-29B3807C7C0E}"/>
              </a:ext>
            </a:extLst>
          </p:cNvPr>
          <p:cNvSpPr txBox="1">
            <a:spLocks/>
          </p:cNvSpPr>
          <p:nvPr/>
        </p:nvSpPr>
        <p:spPr bwMode="auto">
          <a:xfrm>
            <a:off x="792162" y="260648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>
                <a:solidFill>
                  <a:srgbClr val="790022"/>
                </a:solidFill>
              </a:rPr>
              <a:t>My take home </a:t>
            </a:r>
            <a:r>
              <a:rPr lang="it-IT" dirty="0" err="1">
                <a:solidFill>
                  <a:srgbClr val="790022"/>
                </a:solidFill>
              </a:rPr>
              <a:t>message</a:t>
            </a:r>
            <a:endParaRPr lang="it-IT" dirty="0">
              <a:solidFill>
                <a:srgbClr val="790022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7527F43-5F91-0E04-98C3-E51408485737}"/>
              </a:ext>
            </a:extLst>
          </p:cNvPr>
          <p:cNvSpPr txBox="1">
            <a:spLocks/>
          </p:cNvSpPr>
          <p:nvPr/>
        </p:nvSpPr>
        <p:spPr bwMode="auto">
          <a:xfrm>
            <a:off x="792160" y="118993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Twitter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great</a:t>
            </a:r>
            <a:r>
              <a:rPr lang="it-IT" sz="2000" dirty="0"/>
              <a:t> source of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DED9FDC-BC49-4C22-E4B5-B2C226613C71}"/>
              </a:ext>
            </a:extLst>
          </p:cNvPr>
          <p:cNvSpPr txBox="1">
            <a:spLocks/>
          </p:cNvSpPr>
          <p:nvPr/>
        </p:nvSpPr>
        <p:spPr bwMode="auto">
          <a:xfrm>
            <a:off x="792161" y="1748992"/>
            <a:ext cx="7559675" cy="72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a way to </a:t>
            </a:r>
            <a:r>
              <a:rPr lang="it-IT" sz="2000" dirty="0" err="1"/>
              <a:t>automate</a:t>
            </a:r>
            <a:r>
              <a:rPr lang="it-IT" sz="2000" dirty="0"/>
              <a:t> the </a:t>
            </a:r>
            <a:r>
              <a:rPr lang="it-IT" sz="2000" dirty="0" err="1"/>
              <a:t>classification</a:t>
            </a:r>
            <a:r>
              <a:rPr lang="it-IT" sz="2000" dirty="0"/>
              <a:t> of tweets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can be of help to </a:t>
            </a:r>
            <a:r>
              <a:rPr lang="it-IT" sz="2000" dirty="0" err="1"/>
              <a:t>emergency</a:t>
            </a:r>
            <a:r>
              <a:rPr lang="it-IT" sz="2000" dirty="0"/>
              <a:t> </a:t>
            </a:r>
            <a:r>
              <a:rPr lang="it-IT" sz="2000" dirty="0" err="1"/>
              <a:t>responders</a:t>
            </a:r>
            <a:r>
              <a:rPr lang="it-IT" sz="2000" dirty="0"/>
              <a:t>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9FBDAC3-4D9E-45FE-8B48-4CA4CDC37B9D}"/>
              </a:ext>
            </a:extLst>
          </p:cNvPr>
          <p:cNvSpPr txBox="1">
            <a:spLocks/>
          </p:cNvSpPr>
          <p:nvPr/>
        </p:nvSpPr>
        <p:spPr bwMode="auto">
          <a:xfrm>
            <a:off x="792161" y="2564904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Different</a:t>
            </a:r>
            <a:r>
              <a:rPr lang="it-IT" sz="2000" dirty="0"/>
              <a:t> models </a:t>
            </a:r>
            <a:r>
              <a:rPr lang="it-IT" sz="2000" dirty="0" err="1"/>
              <a:t>performed</a:t>
            </a:r>
            <a:r>
              <a:rPr lang="it-IT" sz="2000" dirty="0"/>
              <a:t> more or </a:t>
            </a:r>
            <a:r>
              <a:rPr lang="it-IT" sz="2000" dirty="0" err="1"/>
              <a:t>less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,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because</a:t>
            </a:r>
            <a:r>
              <a:rPr lang="it-IT" sz="2000" dirty="0"/>
              <a:t> the </a:t>
            </a:r>
            <a:r>
              <a:rPr lang="it-IT" sz="2000" b="1" dirty="0"/>
              <a:t>dataset </a:t>
            </a:r>
            <a:r>
              <a:rPr lang="it-IT" sz="2000" b="1" dirty="0" err="1"/>
              <a:t>was</a:t>
            </a:r>
            <a:r>
              <a:rPr lang="it-IT" sz="2000" b="1" dirty="0"/>
              <a:t> small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8E495A4-520B-4D48-E9F2-98D4169019B9}"/>
              </a:ext>
            </a:extLst>
          </p:cNvPr>
          <p:cNvSpPr txBox="1">
            <a:spLocks/>
          </p:cNvSpPr>
          <p:nvPr/>
        </p:nvSpPr>
        <p:spPr bwMode="auto">
          <a:xfrm>
            <a:off x="792161" y="3380816"/>
            <a:ext cx="7559675" cy="8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Given a model, </a:t>
            </a:r>
            <a:r>
              <a:rPr lang="it-IT" sz="2000" dirty="0" err="1"/>
              <a:t>it</a:t>
            </a:r>
            <a:r>
              <a:rPr lang="it-IT" sz="2000" dirty="0"/>
              <a:t> can be </a:t>
            </a:r>
            <a:r>
              <a:rPr lang="it-IT" sz="2000" dirty="0" err="1"/>
              <a:t>implemented</a:t>
            </a:r>
            <a:r>
              <a:rPr lang="it-IT" sz="2000" dirty="0"/>
              <a:t> to work live </a:t>
            </a:r>
            <a:r>
              <a:rPr lang="it-IT" sz="2000" dirty="0" err="1"/>
              <a:t>using</a:t>
            </a:r>
            <a:r>
              <a:rPr lang="it-IT" sz="2000" dirty="0"/>
              <a:t> a </a:t>
            </a:r>
            <a:r>
              <a:rPr lang="it-IT" sz="2000" dirty="0" err="1"/>
              <a:t>chrome</a:t>
            </a:r>
            <a:r>
              <a:rPr lang="it-IT" sz="2000" dirty="0"/>
              <a:t> extension or to </a:t>
            </a:r>
            <a:r>
              <a:rPr lang="it-IT" sz="2000" dirty="0" err="1"/>
              <a:t>automate</a:t>
            </a:r>
            <a:r>
              <a:rPr lang="it-IT" sz="2000" dirty="0"/>
              <a:t> a browser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Selenium</a:t>
            </a:r>
            <a:endParaRPr lang="it-IT" sz="2000" b="1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C34C1F4-C75A-1CED-BE09-F5C2C3FAB7CD}"/>
              </a:ext>
            </a:extLst>
          </p:cNvPr>
          <p:cNvSpPr txBox="1">
            <a:spLocks/>
          </p:cNvSpPr>
          <p:nvPr/>
        </p:nvSpPr>
        <p:spPr bwMode="auto">
          <a:xfrm>
            <a:off x="792160" y="4288092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Future works </a:t>
            </a:r>
            <a:r>
              <a:rPr lang="it-IT" sz="2000" dirty="0" err="1"/>
              <a:t>development</a:t>
            </a:r>
            <a:r>
              <a:rPr lang="it-IT" sz="2000" dirty="0"/>
              <a:t> for the project </a:t>
            </a:r>
            <a:r>
              <a:rPr lang="it-IT" sz="2000" dirty="0" err="1"/>
              <a:t>may</a:t>
            </a:r>
            <a:r>
              <a:rPr lang="it-IT" sz="2000" dirty="0"/>
              <a:t> be:</a:t>
            </a:r>
            <a:endParaRPr lang="it-IT" sz="2000" b="1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937F316-F10B-C267-CD56-8641C7D4AA49}"/>
              </a:ext>
            </a:extLst>
          </p:cNvPr>
          <p:cNvSpPr txBox="1">
            <a:spLocks/>
          </p:cNvSpPr>
          <p:nvPr/>
        </p:nvSpPr>
        <p:spPr bwMode="auto">
          <a:xfrm>
            <a:off x="1403648" y="472566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Creating</a:t>
            </a:r>
            <a:r>
              <a:rPr lang="it-IT" sz="2000" dirty="0"/>
              <a:t> a </a:t>
            </a:r>
            <a:r>
              <a:rPr lang="it-IT" sz="2000" dirty="0" err="1"/>
              <a:t>better</a:t>
            </a:r>
            <a:r>
              <a:rPr lang="it-IT" sz="2000" dirty="0"/>
              <a:t> training data 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7110E1E-0BFD-046D-2EFE-CB981153B022}"/>
              </a:ext>
            </a:extLst>
          </p:cNvPr>
          <p:cNvSpPr txBox="1">
            <a:spLocks/>
          </p:cNvSpPr>
          <p:nvPr/>
        </p:nvSpPr>
        <p:spPr bwMode="auto">
          <a:xfrm>
            <a:off x="1403647" y="5163242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Use </a:t>
            </a:r>
            <a:r>
              <a:rPr lang="it-IT" sz="2000" dirty="0" err="1"/>
              <a:t>better</a:t>
            </a:r>
            <a:r>
              <a:rPr lang="it-IT" sz="2000" dirty="0"/>
              <a:t> model like Bert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377FB1F-DC0B-F11C-F73B-0ED42398E18C}"/>
              </a:ext>
            </a:extLst>
          </p:cNvPr>
          <p:cNvSpPr txBox="1">
            <a:spLocks/>
          </p:cNvSpPr>
          <p:nvPr/>
        </p:nvSpPr>
        <p:spPr bwMode="auto">
          <a:xfrm>
            <a:off x="1403646" y="560081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Build model </a:t>
            </a:r>
            <a:r>
              <a:rPr lang="it-IT" sz="2000" dirty="0" err="1"/>
              <a:t>that</a:t>
            </a:r>
            <a:r>
              <a:rPr lang="it-IT" sz="2000" dirty="0"/>
              <a:t> supports </a:t>
            </a:r>
            <a:r>
              <a:rPr lang="it-IT" sz="2000" dirty="0" err="1"/>
              <a:t>variations</a:t>
            </a:r>
            <a:r>
              <a:rPr lang="it-IT" sz="2000" dirty="0"/>
              <a:t> of a word and </a:t>
            </a:r>
            <a:r>
              <a:rPr lang="it-IT" sz="2000" dirty="0" err="1"/>
              <a:t>typos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01897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D2CA694-290C-6A22-D470-CA14882CD437}"/>
              </a:ext>
            </a:extLst>
          </p:cNvPr>
          <p:cNvSpPr/>
          <p:nvPr/>
        </p:nvSpPr>
        <p:spPr bwMode="auto">
          <a:xfrm>
            <a:off x="898525" y="2420888"/>
            <a:ext cx="7346950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792162" y="281654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 dirty="0">
                <a:solidFill>
                  <a:schemeClr val="bg1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86311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323528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We</a:t>
            </a:r>
            <a:r>
              <a:rPr lang="it-IT" dirty="0"/>
              <a:t> can group tweets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uncover</a:t>
            </a:r>
            <a:r>
              <a:rPr lang="it-IT" dirty="0"/>
              <a:t> patterns, </a:t>
            </a:r>
            <a:r>
              <a:rPr lang="it-IT" dirty="0" err="1"/>
              <a:t>topics</a:t>
            </a:r>
            <a:r>
              <a:rPr lang="it-IT" dirty="0"/>
              <a:t> and trends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 err="1"/>
              <a:t>Grouping</a:t>
            </a:r>
            <a:r>
              <a:rPr lang="it-IT" b="1" dirty="0"/>
              <a:t> tweets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5C3A1A2-18F0-EA7A-5835-9C97DC00F9F6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0186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A867961-83DC-B921-8B86-2640F82B17DE}"/>
              </a:ext>
            </a:extLst>
          </p:cNvPr>
          <p:cNvSpPr/>
          <p:nvPr/>
        </p:nvSpPr>
        <p:spPr bwMode="auto">
          <a:xfrm>
            <a:off x="2987824" y="1247376"/>
            <a:ext cx="2425124" cy="897014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AADDC3-5F1B-58EA-191E-17CEDC9122D1}"/>
              </a:ext>
            </a:extLst>
          </p:cNvPr>
          <p:cNvSpPr txBox="1">
            <a:spLocks/>
          </p:cNvSpPr>
          <p:nvPr/>
        </p:nvSpPr>
        <p:spPr bwMode="auto">
          <a:xfrm>
            <a:off x="957363" y="259879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dirty="0" err="1">
                <a:solidFill>
                  <a:srgbClr val="790022"/>
                </a:solidFill>
              </a:rPr>
              <a:t>What</a:t>
            </a:r>
            <a:r>
              <a:rPr lang="it-IT" dirty="0">
                <a:solidFill>
                  <a:srgbClr val="790022"/>
                </a:solidFill>
              </a:rPr>
              <a:t> can </a:t>
            </a:r>
            <a:r>
              <a:rPr lang="it-IT" dirty="0" err="1">
                <a:solidFill>
                  <a:srgbClr val="790022"/>
                </a:solidFill>
              </a:rPr>
              <a:t>we</a:t>
            </a:r>
            <a:r>
              <a:rPr lang="it-IT" dirty="0">
                <a:solidFill>
                  <a:srgbClr val="790022"/>
                </a:solidFill>
              </a:rPr>
              <a:t> do with </a:t>
            </a:r>
            <a:r>
              <a:rPr lang="it-IT" dirty="0" err="1">
                <a:solidFill>
                  <a:srgbClr val="790022"/>
                </a:solidFill>
              </a:rPr>
              <a:t>this</a:t>
            </a:r>
            <a:r>
              <a:rPr lang="it-IT" dirty="0">
                <a:solidFill>
                  <a:srgbClr val="790022"/>
                </a:solidFill>
              </a:rPr>
              <a:t> source?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E9E05B0-B3A2-C1C4-4804-1F6922113155}"/>
              </a:ext>
            </a:extLst>
          </p:cNvPr>
          <p:cNvSpPr txBox="1">
            <a:spLocks/>
          </p:cNvSpPr>
          <p:nvPr/>
        </p:nvSpPr>
        <p:spPr bwMode="auto">
          <a:xfrm>
            <a:off x="4860032" y="2852936"/>
            <a:ext cx="352973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can determine the </a:t>
            </a: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expressed</a:t>
            </a:r>
            <a:r>
              <a:rPr lang="it-IT" dirty="0"/>
              <a:t> in the tweet. </a:t>
            </a: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for brands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503FFA-D4D4-953E-7402-045E0CB3CD9E}"/>
              </a:ext>
            </a:extLst>
          </p:cNvPr>
          <p:cNvSpPr txBox="1">
            <a:spLocks/>
          </p:cNvSpPr>
          <p:nvPr/>
        </p:nvSpPr>
        <p:spPr bwMode="auto">
          <a:xfrm>
            <a:off x="754231" y="3424335"/>
            <a:ext cx="2797893" cy="117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dirty="0"/>
              <a:t>Review </a:t>
            </a:r>
            <a:r>
              <a:rPr lang="it-IT" b="1" dirty="0" err="1"/>
              <a:t>Polarity</a:t>
            </a:r>
            <a:endParaRPr lang="it-IT" b="1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39E02EB-E226-B53C-A872-229F1E2AE049}"/>
              </a:ext>
            </a:extLst>
          </p:cNvPr>
          <p:cNvSpPr txBox="1">
            <a:spLocks/>
          </p:cNvSpPr>
          <p:nvPr/>
        </p:nvSpPr>
        <p:spPr bwMode="auto">
          <a:xfrm>
            <a:off x="6119331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Prediction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B082AB3-BF25-4751-2D08-CD7DD0F89E50}"/>
              </a:ext>
            </a:extLst>
          </p:cNvPr>
          <p:cNvSpPr txBox="1">
            <a:spLocks/>
          </p:cNvSpPr>
          <p:nvPr/>
        </p:nvSpPr>
        <p:spPr bwMode="auto">
          <a:xfrm>
            <a:off x="753938" y="1402927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Clustering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F900E31-B335-4D9F-98D0-C48A95C78C90}"/>
              </a:ext>
            </a:extLst>
          </p:cNvPr>
          <p:cNvSpPr txBox="1">
            <a:spLocks/>
          </p:cNvSpPr>
          <p:nvPr/>
        </p:nvSpPr>
        <p:spPr bwMode="auto">
          <a:xfrm>
            <a:off x="3458382" y="1247376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dirty="0"/>
              <a:t>Sentiment</a:t>
            </a:r>
          </a:p>
          <a:p>
            <a:pPr marL="0" indent="0">
              <a:buFontTx/>
              <a:buNone/>
            </a:pPr>
            <a:r>
              <a:rPr lang="it-IT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88385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indent="0" algn="ctr">
          <a:buNone/>
          <a:defRPr sz="2000" dirty="0" smtClean="0"/>
        </a:defPPr>
      </a:lstStyle>
    </a:tx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49134</TotalTime>
  <Words>2108</Words>
  <Application>Microsoft Office PowerPoint</Application>
  <PresentationFormat>Presentazione su schermo (4:3)</PresentationFormat>
  <Paragraphs>729</Paragraphs>
  <Slides>76</Slides>
  <Notes>76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76</vt:i4>
      </vt:variant>
    </vt:vector>
  </HeadingPairs>
  <TitlesOfParts>
    <vt:vector size="78" baseType="lpstr">
      <vt:lpstr>Arial</vt:lpstr>
      <vt:lpstr>la sapienza</vt:lpstr>
      <vt:lpstr>Flag Disaster Tweets</vt:lpstr>
      <vt:lpstr>Twitter</vt:lpstr>
      <vt:lpstr>Twitter</vt:lpstr>
      <vt:lpstr>Twitter</vt:lpstr>
      <vt:lpstr>Twitter</vt:lpstr>
      <vt:lpstr>Twitter</vt:lpstr>
      <vt:lpstr>Twitter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hazem dewidar</cp:lastModifiedBy>
  <cp:revision>209</cp:revision>
  <dcterms:created xsi:type="dcterms:W3CDTF">2006-11-20T16:13:10Z</dcterms:created>
  <dcterms:modified xsi:type="dcterms:W3CDTF">2023-06-03T23:27:02Z</dcterms:modified>
  <cp:category/>
</cp:coreProperties>
</file>